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314" r:id="rId2"/>
    <p:sldId id="256" r:id="rId3"/>
    <p:sldId id="284" r:id="rId4"/>
    <p:sldId id="317" r:id="rId5"/>
    <p:sldId id="289" r:id="rId6"/>
    <p:sldId id="280" r:id="rId7"/>
    <p:sldId id="287" r:id="rId8"/>
    <p:sldId id="258" r:id="rId9"/>
    <p:sldId id="288" r:id="rId10"/>
    <p:sldId id="274" r:id="rId11"/>
    <p:sldId id="275" r:id="rId12"/>
    <p:sldId id="276" r:id="rId13"/>
    <p:sldId id="259" r:id="rId14"/>
    <p:sldId id="296" r:id="rId15"/>
    <p:sldId id="299" r:id="rId16"/>
    <p:sldId id="298" r:id="rId17"/>
    <p:sldId id="293" r:id="rId18"/>
    <p:sldId id="301" r:id="rId19"/>
    <p:sldId id="305" r:id="rId20"/>
    <p:sldId id="306" r:id="rId21"/>
    <p:sldId id="292" r:id="rId22"/>
    <p:sldId id="304" r:id="rId23"/>
    <p:sldId id="5071" r:id="rId24"/>
    <p:sldId id="302" r:id="rId25"/>
    <p:sldId id="303" r:id="rId26"/>
    <p:sldId id="300" r:id="rId27"/>
    <p:sldId id="267" r:id="rId28"/>
    <p:sldId id="283" r:id="rId29"/>
    <p:sldId id="279" r:id="rId30"/>
    <p:sldId id="260" r:id="rId31"/>
    <p:sldId id="268" r:id="rId32"/>
    <p:sldId id="316" r:id="rId33"/>
    <p:sldId id="308" r:id="rId34"/>
    <p:sldId id="271" r:id="rId35"/>
    <p:sldId id="281" r:id="rId36"/>
    <p:sldId id="5070" r:id="rId37"/>
    <p:sldId id="313" r:id="rId38"/>
    <p:sldId id="307" r:id="rId39"/>
    <p:sldId id="310" r:id="rId40"/>
    <p:sldId id="309" r:id="rId41"/>
    <p:sldId id="270" r:id="rId42"/>
    <p:sldId id="277" r:id="rId43"/>
    <p:sldId id="311" r:id="rId44"/>
    <p:sldId id="278" r:id="rId45"/>
    <p:sldId id="291" r:id="rId46"/>
    <p:sldId id="290" r:id="rId47"/>
    <p:sldId id="297" r:id="rId48"/>
    <p:sldId id="312" r:id="rId49"/>
    <p:sldId id="31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3"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C28B1-3723-49D4-AB47-53F95E9130A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57227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C28B1-3723-49D4-AB47-53F95E9130A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179211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C28B1-3723-49D4-AB47-53F95E9130A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2244032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C28B1-3723-49D4-AB47-53F95E9130A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5D249-F663-4434-8806-2C1B0AB306FA}"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56978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C28B1-3723-49D4-AB47-53F95E9130A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240487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7C28B1-3723-49D4-AB47-53F95E9130A4}"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332382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47C28B1-3723-49D4-AB47-53F95E9130A4}"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2094931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C28B1-3723-49D4-AB47-53F95E9130A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82498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C28B1-3723-49D4-AB47-53F95E9130A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20059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C28B1-3723-49D4-AB47-53F95E9130A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411625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C28B1-3723-49D4-AB47-53F95E9130A4}" type="datetimeFigureOut">
              <a:rPr lang="en-US" smtClean="0"/>
              <a:t>11/29/2020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27607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C28B1-3723-49D4-AB47-53F95E9130A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58148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C28B1-3723-49D4-AB47-53F95E9130A4}" type="datetimeFigureOut">
              <a:rPr lang="en-US" smtClean="0"/>
              <a:t>11/29/2020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205751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C28B1-3723-49D4-AB47-53F95E9130A4}" type="datetimeFigureOut">
              <a:rPr lang="en-US" smtClean="0"/>
              <a:t>11/29/2020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67856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C28B1-3723-49D4-AB47-53F95E9130A4}" type="datetimeFigureOut">
              <a:rPr lang="en-US" smtClean="0"/>
              <a:t>11/29/2020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190515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C28B1-3723-49D4-AB47-53F95E9130A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603459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C28B1-3723-49D4-AB47-53F95E9130A4}" type="datetimeFigureOut">
              <a:rPr lang="en-US" smtClean="0"/>
              <a:t>11/29/2020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D5D249-F663-4434-8806-2C1B0AB306FA}" type="slidenum">
              <a:rPr lang="en-US" smtClean="0"/>
              <a:t>‹#›</a:t>
            </a:fld>
            <a:endParaRPr lang="en-US"/>
          </a:p>
        </p:txBody>
      </p:sp>
    </p:spTree>
    <p:extLst>
      <p:ext uri="{BB962C8B-B14F-4D97-AF65-F5344CB8AC3E}">
        <p14:creationId xmlns:p14="http://schemas.microsoft.com/office/powerpoint/2010/main" val="2184862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47C28B1-3723-49D4-AB47-53F95E9130A4}" type="datetimeFigureOut">
              <a:rPr lang="en-US" smtClean="0"/>
              <a:t>11/29/2020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AD5D249-F663-4434-8806-2C1B0AB306FA}" type="slidenum">
              <a:rPr lang="en-US" smtClean="0"/>
              <a:t>‹#›</a:t>
            </a:fld>
            <a:endParaRPr lang="en-US"/>
          </a:p>
        </p:txBody>
      </p:sp>
    </p:spTree>
    <p:extLst>
      <p:ext uri="{BB962C8B-B14F-4D97-AF65-F5344CB8AC3E}">
        <p14:creationId xmlns:p14="http://schemas.microsoft.com/office/powerpoint/2010/main" val="64193555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history.com/topics/history-of-christianit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history.com/news/the-delicious-history-of-the-yule-lo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biblegateway.com/passage/?search=Mark%207-9&amp;version=NIV#fen-NIV-24473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7BF6-FF68-4F5C-B853-CF07580AB2B3}"/>
              </a:ext>
            </a:extLst>
          </p:cNvPr>
          <p:cNvSpPr>
            <a:spLocks noGrp="1"/>
          </p:cNvSpPr>
          <p:nvPr>
            <p:ph type="ctrTitle"/>
          </p:nvPr>
        </p:nvSpPr>
        <p:spPr>
          <a:xfrm>
            <a:off x="1408838" y="4291691"/>
            <a:ext cx="9001462" cy="2387600"/>
          </a:xfrm>
        </p:spPr>
        <p:txBody>
          <a:bodyPr>
            <a:normAutofit/>
          </a:bodyPr>
          <a:lstStyle/>
          <a:p>
            <a:r>
              <a:rPr lang="en-US" sz="3600" dirty="0"/>
              <a:t>Christ</a:t>
            </a:r>
            <a:r>
              <a:rPr lang="en-US" sz="3600" dirty="0">
                <a:solidFill>
                  <a:srgbClr val="FFFF00"/>
                </a:solidFill>
              </a:rPr>
              <a:t>mas</a:t>
            </a:r>
          </a:p>
        </p:txBody>
      </p:sp>
      <p:sp>
        <p:nvSpPr>
          <p:cNvPr id="3" name="Subtitle 2">
            <a:extLst>
              <a:ext uri="{FF2B5EF4-FFF2-40B4-BE49-F238E27FC236}">
                <a16:creationId xmlns:a16="http://schemas.microsoft.com/office/drawing/2014/main" id="{264C2E92-07C4-4BAC-A26A-63EA66F275C3}"/>
              </a:ext>
            </a:extLst>
          </p:cNvPr>
          <p:cNvSpPr>
            <a:spLocks noGrp="1"/>
          </p:cNvSpPr>
          <p:nvPr>
            <p:ph type="subTitle" idx="1"/>
          </p:nvPr>
        </p:nvSpPr>
        <p:spPr>
          <a:xfrm>
            <a:off x="1595269" y="1127464"/>
            <a:ext cx="9001462" cy="3746377"/>
          </a:xfrm>
        </p:spPr>
        <p:txBody>
          <a:bodyPr>
            <a:normAutofit/>
          </a:bodyPr>
          <a:lstStyle/>
          <a:p>
            <a:r>
              <a:rPr lang="en-US" sz="4000" dirty="0">
                <a:solidFill>
                  <a:srgbClr val="FFFF00"/>
                </a:solidFill>
              </a:rPr>
              <a:t>2 Timothy 3:16-17</a:t>
            </a:r>
          </a:p>
          <a:p>
            <a:r>
              <a:rPr lang="en-US" sz="3200" b="1" baseline="30000" dirty="0">
                <a:effectLst/>
              </a:rPr>
              <a:t>16 </a:t>
            </a:r>
            <a:r>
              <a:rPr lang="en-US" sz="3200" dirty="0">
                <a:effectLst/>
              </a:rPr>
              <a:t>All Scripture is God-breathed and is useful for teaching, rebuking, correcting and training in righteousness, </a:t>
            </a:r>
            <a:r>
              <a:rPr lang="en-US" sz="3200" b="1" baseline="30000" dirty="0">
                <a:effectLst/>
              </a:rPr>
              <a:t>17 </a:t>
            </a:r>
            <a:r>
              <a:rPr lang="en-US" sz="3200" dirty="0">
                <a:effectLst/>
              </a:rPr>
              <a:t>so that the servant of God may be thoroughly equipped for every good work.</a:t>
            </a:r>
            <a:endParaRPr lang="en-US" sz="4800" dirty="0">
              <a:solidFill>
                <a:srgbClr val="FFFF00"/>
              </a:solidFill>
            </a:endParaRPr>
          </a:p>
        </p:txBody>
      </p:sp>
    </p:spTree>
    <p:extLst>
      <p:ext uri="{BB962C8B-B14F-4D97-AF65-F5344CB8AC3E}">
        <p14:creationId xmlns:p14="http://schemas.microsoft.com/office/powerpoint/2010/main" val="87227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Why was it illegal at one time?</a:t>
            </a:r>
            <a:br>
              <a:rPr lang="en-US" dirty="0"/>
            </a:br>
            <a:r>
              <a:rPr lang="en-US" dirty="0"/>
              <a:t>Celebration of saturnalia</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96233" y="1776467"/>
            <a:ext cx="11399533" cy="5716285"/>
          </a:xfrm>
        </p:spPr>
        <p:txBody>
          <a:bodyPr>
            <a:normAutofit/>
          </a:bodyPr>
          <a:lstStyle/>
          <a:p>
            <a:r>
              <a:rPr lang="en-US" sz="2800" dirty="0">
                <a:effectLst/>
              </a:rPr>
              <a:t>Saturnalia – the most popular holiday on the ancient Rome calendar, derived from older farming-related rituals of midwinter and the winter solstice especially the practice of offering gifts or sacrifices to the gods during the winter sowing season</a:t>
            </a:r>
          </a:p>
          <a:p>
            <a:endParaRPr lang="en-US" sz="2800" dirty="0">
              <a:effectLst/>
            </a:endParaRPr>
          </a:p>
          <a:p>
            <a:r>
              <a:rPr lang="en-US" sz="2800" dirty="0">
                <a:effectLst/>
              </a:rPr>
              <a:t>During Saturnalia, work and businesses came to a halt. Schools and courts closed and the normal social patterns were suspended.</a:t>
            </a:r>
          </a:p>
        </p:txBody>
      </p:sp>
    </p:spTree>
    <p:extLst>
      <p:ext uri="{BB962C8B-B14F-4D97-AF65-F5344CB8AC3E}">
        <p14:creationId xmlns:p14="http://schemas.microsoft.com/office/powerpoint/2010/main" val="27606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Celebration of saturnalia (cont.)</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968599"/>
            <a:ext cx="11399533" cy="5716285"/>
          </a:xfrm>
        </p:spPr>
        <p:txBody>
          <a:bodyPr>
            <a:normAutofit/>
          </a:bodyPr>
          <a:lstStyle/>
          <a:p>
            <a:r>
              <a:rPr lang="en-US" sz="2800" dirty="0">
                <a:effectLst/>
              </a:rPr>
              <a:t>People decorated their homes with wreaths and other greenery, and shed their traditional togas in favor of colorful clothes known as </a:t>
            </a:r>
            <a:r>
              <a:rPr lang="en-US" sz="2800" i="1" dirty="0">
                <a:effectLst/>
              </a:rPr>
              <a:t>synthesis</a:t>
            </a:r>
            <a:r>
              <a:rPr lang="en-US" sz="2800" dirty="0">
                <a:effectLst/>
              </a:rPr>
              <a:t>. Even slaves did not have to work during Saturnalia, but were allowed to participate in the festivities; in some cases, they sat at the head of the table while their masters served them.</a:t>
            </a:r>
          </a:p>
          <a:p>
            <a:endParaRPr lang="en-US" sz="2800" dirty="0">
              <a:effectLst/>
            </a:endParaRPr>
          </a:p>
        </p:txBody>
      </p:sp>
    </p:spTree>
    <p:extLst>
      <p:ext uri="{BB962C8B-B14F-4D97-AF65-F5344CB8AC3E}">
        <p14:creationId xmlns:p14="http://schemas.microsoft.com/office/powerpoint/2010/main" val="346407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Connection between saturnalia and Christmas</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968599"/>
            <a:ext cx="11399533" cy="5716285"/>
          </a:xfrm>
        </p:spPr>
        <p:txBody>
          <a:bodyPr>
            <a:normAutofit/>
          </a:bodyPr>
          <a:lstStyle/>
          <a:p>
            <a:r>
              <a:rPr lang="en-US" sz="2400" dirty="0">
                <a:effectLst/>
              </a:rPr>
              <a:t>The Christian holiday of Christmas, especially, owes many of its traditions to the ancient Roman festival, including the time of year Christmas is celebrated.</a:t>
            </a:r>
          </a:p>
          <a:p>
            <a:r>
              <a:rPr lang="en-US" sz="2400" dirty="0">
                <a:effectLst/>
              </a:rPr>
              <a:t>But by the fourth century A.D., Western Christian churches settled on celebrating Christmas on December 25, which allowed them to incorporate the holiday with Saturnalia and other popular pagan midwinter traditions.</a:t>
            </a:r>
          </a:p>
          <a:p>
            <a:r>
              <a:rPr lang="en-US" sz="2400" dirty="0">
                <a:effectLst/>
              </a:rPr>
              <a:t>Pagans and Christians co-existed (not always happily) during this period, and this likely represented an effort to convince the remaining pagan Romans to accept </a:t>
            </a:r>
            <a:r>
              <a:rPr lang="en-US" sz="2400" u="sng" dirty="0">
                <a:effectLst/>
                <a:hlinkClick r:id="rId2"/>
              </a:rPr>
              <a:t>Christianity</a:t>
            </a:r>
            <a:r>
              <a:rPr lang="en-US" sz="2400" dirty="0">
                <a:effectLst/>
              </a:rPr>
              <a:t> as Rome’s official religion.</a:t>
            </a:r>
          </a:p>
          <a:p>
            <a:r>
              <a:rPr lang="en-US" sz="2400" dirty="0">
                <a:effectLst/>
              </a:rPr>
              <a:t>Before the end of the fourth century, many of the traditions of Saturnalia—including giving gifts, singing, lighting candles, feasting and merrymaking—had become absorbed by the traditions of Christmas as many of us know them today.</a:t>
            </a:r>
          </a:p>
          <a:p>
            <a:endParaRPr lang="en-US" sz="3600" dirty="0">
              <a:effectLst/>
            </a:endParaRPr>
          </a:p>
        </p:txBody>
      </p:sp>
    </p:spTree>
    <p:extLst>
      <p:ext uri="{BB962C8B-B14F-4D97-AF65-F5344CB8AC3E}">
        <p14:creationId xmlns:p14="http://schemas.microsoft.com/office/powerpoint/2010/main" val="249742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So what happened prior to 1870 leading to change in AMERICA?</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259660" y="2228291"/>
            <a:ext cx="7519993" cy="4456592"/>
          </a:xfrm>
        </p:spPr>
        <p:txBody>
          <a:bodyPr>
            <a:normAutofit/>
          </a:bodyPr>
          <a:lstStyle/>
          <a:p>
            <a:endParaRPr lang="en-US" dirty="0">
              <a:effectLst/>
            </a:endParaRPr>
          </a:p>
          <a:p>
            <a:r>
              <a:rPr lang="en-US" sz="3200" dirty="0">
                <a:effectLst/>
              </a:rPr>
              <a:t>December 19, 1843 – Charles Dickens published “A Christmas Carol”</a:t>
            </a:r>
          </a:p>
          <a:p>
            <a:r>
              <a:rPr lang="en-US" sz="3200" dirty="0">
                <a:effectLst/>
              </a:rPr>
              <a:t>People read this and thought – this is really neat!</a:t>
            </a:r>
          </a:p>
          <a:p>
            <a:endParaRPr lang="en-US" dirty="0"/>
          </a:p>
        </p:txBody>
      </p:sp>
      <p:pic>
        <p:nvPicPr>
          <p:cNvPr id="4" name="Picture 3">
            <a:extLst>
              <a:ext uri="{FF2B5EF4-FFF2-40B4-BE49-F238E27FC236}">
                <a16:creationId xmlns:a16="http://schemas.microsoft.com/office/drawing/2014/main" id="{25B7878D-7F91-4DD1-B8E0-25DFDA234C54}"/>
              </a:ext>
            </a:extLst>
          </p:cNvPr>
          <p:cNvPicPr>
            <a:picLocks noChangeAspect="1"/>
          </p:cNvPicPr>
          <p:nvPr/>
        </p:nvPicPr>
        <p:blipFill>
          <a:blip r:embed="rId2"/>
          <a:stretch>
            <a:fillRect/>
          </a:stretch>
        </p:blipFill>
        <p:spPr>
          <a:xfrm>
            <a:off x="8172344" y="1598445"/>
            <a:ext cx="2926536" cy="4456592"/>
          </a:xfrm>
          <a:prstGeom prst="rect">
            <a:avLst/>
          </a:prstGeom>
        </p:spPr>
      </p:pic>
    </p:spTree>
    <p:extLst>
      <p:ext uri="{BB962C8B-B14F-4D97-AF65-F5344CB8AC3E}">
        <p14:creationId xmlns:p14="http://schemas.microsoft.com/office/powerpoint/2010/main" val="108293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E19C-A962-4955-8C2D-761FB4A9ECA7}"/>
              </a:ext>
            </a:extLst>
          </p:cNvPr>
          <p:cNvSpPr>
            <a:spLocks noGrp="1"/>
          </p:cNvSpPr>
          <p:nvPr>
            <p:ph type="title"/>
          </p:nvPr>
        </p:nvSpPr>
        <p:spPr/>
        <p:txBody>
          <a:bodyPr/>
          <a:lstStyle/>
          <a:p>
            <a:r>
              <a:rPr lang="en-US" dirty="0">
                <a:solidFill>
                  <a:srgbClr val="FFFF00"/>
                </a:solidFill>
              </a:rPr>
              <a:t>Some more History…</a:t>
            </a:r>
          </a:p>
        </p:txBody>
      </p:sp>
      <p:sp>
        <p:nvSpPr>
          <p:cNvPr id="3" name="Content Placeholder 2">
            <a:extLst>
              <a:ext uri="{FF2B5EF4-FFF2-40B4-BE49-F238E27FC236}">
                <a16:creationId xmlns:a16="http://schemas.microsoft.com/office/drawing/2014/main" id="{6258DED0-41D5-4238-9054-E9EF2CD04DA1}"/>
              </a:ext>
            </a:extLst>
          </p:cNvPr>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257990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E19C-A962-4955-8C2D-761FB4A9ECA7}"/>
              </a:ext>
            </a:extLst>
          </p:cNvPr>
          <p:cNvSpPr>
            <a:spLocks noGrp="1"/>
          </p:cNvSpPr>
          <p:nvPr>
            <p:ph type="title"/>
          </p:nvPr>
        </p:nvSpPr>
        <p:spPr/>
        <p:txBody>
          <a:bodyPr/>
          <a:lstStyle/>
          <a:p>
            <a:r>
              <a:rPr lang="en-US" dirty="0">
                <a:solidFill>
                  <a:srgbClr val="FFFF00"/>
                </a:solidFill>
              </a:rPr>
              <a:t>Pagan celebrations</a:t>
            </a:r>
          </a:p>
        </p:txBody>
      </p:sp>
      <p:sp>
        <p:nvSpPr>
          <p:cNvPr id="3" name="Content Placeholder 2">
            <a:extLst>
              <a:ext uri="{FF2B5EF4-FFF2-40B4-BE49-F238E27FC236}">
                <a16:creationId xmlns:a16="http://schemas.microsoft.com/office/drawing/2014/main" id="{6258DED0-41D5-4238-9054-E9EF2CD04DA1}"/>
              </a:ext>
            </a:extLst>
          </p:cNvPr>
          <p:cNvSpPr>
            <a:spLocks noGrp="1"/>
          </p:cNvSpPr>
          <p:nvPr>
            <p:ph idx="1"/>
          </p:nvPr>
        </p:nvSpPr>
        <p:spPr/>
        <p:txBody>
          <a:bodyPr>
            <a:normAutofit/>
          </a:bodyPr>
          <a:lstStyle/>
          <a:p>
            <a:r>
              <a:rPr lang="en-US" sz="2800" dirty="0">
                <a:effectLst/>
              </a:rPr>
              <a:t>The middle of winter has long been a time of celebration around the world. Centuries before the arrival of the man called Jesus, early Europeans celebrated light and birth in the darkest days of winter. Many peoples rejoiced during the winter solstice, when the worst of the winter was behind them and they could look forward to longer days and extended hours of sunlight.</a:t>
            </a:r>
            <a:endParaRPr lang="en-US" sz="2800" dirty="0"/>
          </a:p>
          <a:p>
            <a:endParaRPr lang="en-US" dirty="0"/>
          </a:p>
        </p:txBody>
      </p:sp>
    </p:spTree>
    <p:extLst>
      <p:ext uri="{BB962C8B-B14F-4D97-AF65-F5344CB8AC3E}">
        <p14:creationId xmlns:p14="http://schemas.microsoft.com/office/powerpoint/2010/main" val="182391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E19C-A962-4955-8C2D-761FB4A9ECA7}"/>
              </a:ext>
            </a:extLst>
          </p:cNvPr>
          <p:cNvSpPr>
            <a:spLocks noGrp="1"/>
          </p:cNvSpPr>
          <p:nvPr>
            <p:ph type="title"/>
          </p:nvPr>
        </p:nvSpPr>
        <p:spPr/>
        <p:txBody>
          <a:bodyPr/>
          <a:lstStyle/>
          <a:p>
            <a:r>
              <a:rPr lang="en-US" dirty="0">
                <a:solidFill>
                  <a:srgbClr val="FFFF00"/>
                </a:solidFill>
              </a:rPr>
              <a:t>Scandinavian</a:t>
            </a:r>
          </a:p>
        </p:txBody>
      </p:sp>
      <p:sp>
        <p:nvSpPr>
          <p:cNvPr id="3" name="Content Placeholder 2">
            <a:extLst>
              <a:ext uri="{FF2B5EF4-FFF2-40B4-BE49-F238E27FC236}">
                <a16:creationId xmlns:a16="http://schemas.microsoft.com/office/drawing/2014/main" id="{6258DED0-41D5-4238-9054-E9EF2CD04DA1}"/>
              </a:ext>
            </a:extLst>
          </p:cNvPr>
          <p:cNvSpPr>
            <a:spLocks noGrp="1"/>
          </p:cNvSpPr>
          <p:nvPr>
            <p:ph idx="1"/>
          </p:nvPr>
        </p:nvSpPr>
        <p:spPr/>
        <p:txBody>
          <a:bodyPr>
            <a:normAutofit/>
          </a:bodyPr>
          <a:lstStyle/>
          <a:p>
            <a:r>
              <a:rPr lang="en-US" sz="2800" dirty="0">
                <a:effectLst/>
              </a:rPr>
              <a:t>In Scandinavia, the Norse celebrated </a:t>
            </a:r>
            <a:r>
              <a:rPr lang="en-US" sz="2800" u="sng" dirty="0">
                <a:solidFill>
                  <a:srgbClr val="FFFF00"/>
                </a:solidFill>
                <a:effectLst/>
                <a:hlinkClick r:id="rId2">
                  <a:extLst>
                    <a:ext uri="{A12FA001-AC4F-418D-AE19-62706E023703}">
                      <ahyp:hlinkClr xmlns:ahyp="http://schemas.microsoft.com/office/drawing/2018/hyperlinkcolor" val="tx"/>
                    </a:ext>
                  </a:extLst>
                </a:hlinkClick>
              </a:rPr>
              <a:t>Yule</a:t>
            </a:r>
            <a:r>
              <a:rPr lang="en-US" sz="2800" dirty="0">
                <a:effectLst/>
              </a:rPr>
              <a:t> from December 21, the winter solstice, through January. In recognition of the return of the sun, fathers and sons would bring home large logs, which they would set on fire. The people would feast until the log burned out, which could take as many as 12 days. The Norse believed that each spark from the fire represented a new pig or calf that would be born during the coming year.</a:t>
            </a:r>
            <a:endParaRPr lang="en-US" sz="2800" dirty="0"/>
          </a:p>
          <a:p>
            <a:endParaRPr lang="en-US" dirty="0"/>
          </a:p>
        </p:txBody>
      </p:sp>
    </p:spTree>
    <p:extLst>
      <p:ext uri="{BB962C8B-B14F-4D97-AF65-F5344CB8AC3E}">
        <p14:creationId xmlns:p14="http://schemas.microsoft.com/office/powerpoint/2010/main" val="4047796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C11A-FEB2-4660-B7A2-E7EF90EE3441}"/>
              </a:ext>
            </a:extLst>
          </p:cNvPr>
          <p:cNvSpPr>
            <a:spLocks noGrp="1"/>
          </p:cNvSpPr>
          <p:nvPr>
            <p:ph type="title"/>
          </p:nvPr>
        </p:nvSpPr>
        <p:spPr>
          <a:xfrm>
            <a:off x="789508" y="-340312"/>
            <a:ext cx="10353761" cy="1326321"/>
          </a:xfrm>
        </p:spPr>
        <p:txBody>
          <a:bodyPr/>
          <a:lstStyle/>
          <a:p>
            <a:r>
              <a:rPr lang="en-US" dirty="0">
                <a:solidFill>
                  <a:srgbClr val="FFFF00"/>
                </a:solidFill>
              </a:rPr>
              <a:t>Yule log</a:t>
            </a:r>
          </a:p>
        </p:txBody>
      </p:sp>
      <p:sp>
        <p:nvSpPr>
          <p:cNvPr id="3" name="Content Placeholder 2">
            <a:extLst>
              <a:ext uri="{FF2B5EF4-FFF2-40B4-BE49-F238E27FC236}">
                <a16:creationId xmlns:a16="http://schemas.microsoft.com/office/drawing/2014/main" id="{3C3666A5-47AD-4118-9A0B-F64505F1B704}"/>
              </a:ext>
            </a:extLst>
          </p:cNvPr>
          <p:cNvSpPr>
            <a:spLocks noGrp="1"/>
          </p:cNvSpPr>
          <p:nvPr>
            <p:ph idx="1"/>
          </p:nvPr>
        </p:nvSpPr>
        <p:spPr>
          <a:xfrm>
            <a:off x="327869" y="1316854"/>
            <a:ext cx="6712124" cy="5128334"/>
          </a:xfrm>
        </p:spPr>
        <p:txBody>
          <a:bodyPr/>
          <a:lstStyle/>
          <a:p>
            <a:r>
              <a:rPr lang="en-US" sz="2800" dirty="0"/>
              <a:t>As long as the yule log burned, feasting and revelry reigned supreme (almost 12 days)</a:t>
            </a:r>
          </a:p>
          <a:p>
            <a:r>
              <a:rPr lang="en-US" sz="2800" dirty="0"/>
              <a:t>Partied inside and believed that outside there were demons and spirits</a:t>
            </a:r>
          </a:p>
          <a:p>
            <a:r>
              <a:rPr lang="en-US" sz="2800" dirty="0"/>
              <a:t>YULE </a:t>
            </a:r>
          </a:p>
          <a:p>
            <a:pPr lvl="1"/>
            <a:r>
              <a:rPr lang="en-US" altLang="en-US" sz="2600" dirty="0">
                <a:effectLst/>
                <a:latin typeface="Droid Sans"/>
              </a:rPr>
              <a:t>Troll the ancient </a:t>
            </a:r>
            <a:r>
              <a:rPr lang="en-US" altLang="en-US" sz="2600" b="1" dirty="0">
                <a:solidFill>
                  <a:srgbClr val="FFFF00"/>
                </a:solidFill>
                <a:effectLst/>
                <a:latin typeface="Droid Sans"/>
              </a:rPr>
              <a:t>yule</a:t>
            </a:r>
            <a:r>
              <a:rPr lang="en-US" altLang="en-US" sz="2600" dirty="0">
                <a:effectLst/>
                <a:latin typeface="Droid Sans"/>
              </a:rPr>
              <a:t> tide carol Fa la </a:t>
            </a:r>
            <a:r>
              <a:rPr lang="en-US" altLang="en-US" sz="2600" dirty="0" err="1">
                <a:effectLst/>
                <a:latin typeface="Droid Sans"/>
              </a:rPr>
              <a:t>la</a:t>
            </a:r>
            <a:r>
              <a:rPr lang="en-US" altLang="en-US" sz="2600" dirty="0">
                <a:effectLst/>
                <a:latin typeface="Droid Sans"/>
              </a:rPr>
              <a:t> </a:t>
            </a:r>
            <a:r>
              <a:rPr lang="en-US" altLang="en-US" sz="2600" dirty="0" err="1">
                <a:effectLst/>
                <a:latin typeface="Droid Sans"/>
              </a:rPr>
              <a:t>la</a:t>
            </a:r>
            <a:r>
              <a:rPr lang="en-US" altLang="en-US" sz="2600" dirty="0">
                <a:effectLst/>
                <a:latin typeface="Droid Sans"/>
              </a:rPr>
              <a:t> </a:t>
            </a:r>
            <a:r>
              <a:rPr lang="en-US" altLang="en-US" sz="2600" dirty="0" err="1">
                <a:effectLst/>
                <a:latin typeface="Droid Sans"/>
              </a:rPr>
              <a:t>la</a:t>
            </a:r>
            <a:r>
              <a:rPr lang="en-US" altLang="en-US" sz="2600" dirty="0">
                <a:effectLst/>
                <a:latin typeface="Droid Sans"/>
              </a:rPr>
              <a:t>, la </a:t>
            </a:r>
            <a:r>
              <a:rPr lang="en-US" altLang="en-US" sz="2600" dirty="0" err="1">
                <a:effectLst/>
                <a:latin typeface="Droid Sans"/>
              </a:rPr>
              <a:t>la</a:t>
            </a:r>
            <a:r>
              <a:rPr lang="en-US" altLang="en-US" sz="2600" dirty="0">
                <a:effectLst/>
                <a:latin typeface="Droid Sans"/>
              </a:rPr>
              <a:t> </a:t>
            </a:r>
            <a:r>
              <a:rPr lang="en-US" altLang="en-US" sz="2600" dirty="0" err="1">
                <a:effectLst/>
                <a:latin typeface="Droid Sans"/>
              </a:rPr>
              <a:t>la</a:t>
            </a:r>
            <a:r>
              <a:rPr lang="en-US" altLang="en-US" sz="2600" dirty="0">
                <a:effectLst/>
                <a:latin typeface="Droid Sans"/>
              </a:rPr>
              <a:t> </a:t>
            </a:r>
            <a:r>
              <a:rPr lang="en-US" altLang="en-US" sz="2600" dirty="0" err="1">
                <a:effectLst/>
                <a:latin typeface="Droid Sans"/>
              </a:rPr>
              <a:t>la</a:t>
            </a:r>
            <a:r>
              <a:rPr lang="en-US" altLang="en-US" sz="2600" dirty="0">
                <a:effectLst/>
                <a:latin typeface="Droid Sans"/>
              </a:rPr>
              <a:t> Everybody sing, the </a:t>
            </a:r>
            <a:r>
              <a:rPr lang="en-US" altLang="en-US" sz="2600" b="1" dirty="0">
                <a:solidFill>
                  <a:srgbClr val="FFFF00"/>
                </a:solidFill>
                <a:effectLst/>
                <a:latin typeface="Droid Sans"/>
              </a:rPr>
              <a:t>yule</a:t>
            </a:r>
            <a:r>
              <a:rPr lang="en-US" altLang="en-US" sz="2600" dirty="0">
                <a:effectLst/>
                <a:latin typeface="Droid Sans"/>
              </a:rPr>
              <a:t> tide carol Fa la </a:t>
            </a:r>
            <a:r>
              <a:rPr lang="en-US" altLang="en-US" sz="2600" dirty="0" err="1">
                <a:effectLst/>
                <a:latin typeface="Droid Sans"/>
              </a:rPr>
              <a:t>la</a:t>
            </a:r>
            <a:r>
              <a:rPr lang="en-US" altLang="en-US" sz="2600" dirty="0">
                <a:effectLst/>
                <a:latin typeface="Droid Sans"/>
              </a:rPr>
              <a:t>, la </a:t>
            </a:r>
            <a:r>
              <a:rPr lang="en-US" altLang="en-US" sz="2600" dirty="0" err="1">
                <a:effectLst/>
                <a:latin typeface="Droid Sans"/>
              </a:rPr>
              <a:t>la</a:t>
            </a:r>
            <a:r>
              <a:rPr lang="en-US" altLang="en-US" sz="900" dirty="0">
                <a:effectLst/>
              </a:rPr>
              <a:t> </a:t>
            </a:r>
            <a:endParaRPr lang="en-US" altLang="en-US" sz="3000" dirty="0">
              <a:effectLst/>
              <a:latin typeface="Arial" panose="020B0604020202020204" pitchFamily="34" charset="0"/>
            </a:endParaRPr>
          </a:p>
          <a:p>
            <a:endParaRPr lang="en-US" sz="2800" dirty="0"/>
          </a:p>
          <a:p>
            <a:pPr lvl="1"/>
            <a:endParaRPr lang="en-US" sz="2600" dirty="0"/>
          </a:p>
          <a:p>
            <a:endParaRPr lang="en-US" dirty="0"/>
          </a:p>
        </p:txBody>
      </p:sp>
      <p:pic>
        <p:nvPicPr>
          <p:cNvPr id="4" name="Picture 3">
            <a:extLst>
              <a:ext uri="{FF2B5EF4-FFF2-40B4-BE49-F238E27FC236}">
                <a16:creationId xmlns:a16="http://schemas.microsoft.com/office/drawing/2014/main" id="{2DF57235-9431-4498-A3E8-E3DD5A746928}"/>
              </a:ext>
            </a:extLst>
          </p:cNvPr>
          <p:cNvPicPr>
            <a:picLocks noChangeAspect="1"/>
          </p:cNvPicPr>
          <p:nvPr/>
        </p:nvPicPr>
        <p:blipFill>
          <a:blip r:embed="rId2"/>
          <a:stretch>
            <a:fillRect/>
          </a:stretch>
        </p:blipFill>
        <p:spPr>
          <a:xfrm>
            <a:off x="7039993" y="1886504"/>
            <a:ext cx="5026234" cy="3216233"/>
          </a:xfrm>
          <a:prstGeom prst="rect">
            <a:avLst/>
          </a:prstGeom>
        </p:spPr>
      </p:pic>
    </p:spTree>
    <p:extLst>
      <p:ext uri="{BB962C8B-B14F-4D97-AF65-F5344CB8AC3E}">
        <p14:creationId xmlns:p14="http://schemas.microsoft.com/office/powerpoint/2010/main" val="294187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E19C-A962-4955-8C2D-761FB4A9ECA7}"/>
              </a:ext>
            </a:extLst>
          </p:cNvPr>
          <p:cNvSpPr>
            <a:spLocks noGrp="1"/>
          </p:cNvSpPr>
          <p:nvPr>
            <p:ph type="title"/>
          </p:nvPr>
        </p:nvSpPr>
        <p:spPr/>
        <p:txBody>
          <a:bodyPr/>
          <a:lstStyle/>
          <a:p>
            <a:r>
              <a:rPr lang="en-US" dirty="0">
                <a:solidFill>
                  <a:srgbClr val="FFFF00"/>
                </a:solidFill>
              </a:rPr>
              <a:t>Germany</a:t>
            </a:r>
          </a:p>
        </p:txBody>
      </p:sp>
      <p:sp>
        <p:nvSpPr>
          <p:cNvPr id="3" name="Content Placeholder 2">
            <a:extLst>
              <a:ext uri="{FF2B5EF4-FFF2-40B4-BE49-F238E27FC236}">
                <a16:creationId xmlns:a16="http://schemas.microsoft.com/office/drawing/2014/main" id="{6258DED0-41D5-4238-9054-E9EF2CD04DA1}"/>
              </a:ext>
            </a:extLst>
          </p:cNvPr>
          <p:cNvSpPr>
            <a:spLocks noGrp="1"/>
          </p:cNvSpPr>
          <p:nvPr>
            <p:ph idx="1"/>
          </p:nvPr>
        </p:nvSpPr>
        <p:spPr/>
        <p:txBody>
          <a:bodyPr>
            <a:normAutofit/>
          </a:bodyPr>
          <a:lstStyle/>
          <a:p>
            <a:r>
              <a:rPr lang="en-US" sz="2800" dirty="0">
                <a:effectLst/>
              </a:rPr>
              <a:t>In Germany, people honored the pagan god Oden during the mid-winter holiday. Germans were terrified of Oden, as they believed he made nocturnal </a:t>
            </a:r>
            <a:r>
              <a:rPr lang="en-US" sz="2800" dirty="0">
                <a:solidFill>
                  <a:srgbClr val="FFFF00"/>
                </a:solidFill>
                <a:effectLst/>
              </a:rPr>
              <a:t>flights through the sky to observe his people, and then decide who would prosper or perish</a:t>
            </a:r>
            <a:r>
              <a:rPr lang="en-US" sz="2800" dirty="0">
                <a:effectLst/>
              </a:rPr>
              <a:t>. Because of his presence, many people chose to stay inside.</a:t>
            </a:r>
            <a:endParaRPr lang="en-US" sz="2800" dirty="0"/>
          </a:p>
        </p:txBody>
      </p:sp>
    </p:spTree>
    <p:extLst>
      <p:ext uri="{BB962C8B-B14F-4D97-AF65-F5344CB8AC3E}">
        <p14:creationId xmlns:p14="http://schemas.microsoft.com/office/powerpoint/2010/main" val="237719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E19C-A962-4955-8C2D-761FB4A9ECA7}"/>
              </a:ext>
            </a:extLst>
          </p:cNvPr>
          <p:cNvSpPr>
            <a:spLocks noGrp="1"/>
          </p:cNvSpPr>
          <p:nvPr>
            <p:ph type="title"/>
          </p:nvPr>
        </p:nvSpPr>
        <p:spPr/>
        <p:txBody>
          <a:bodyPr/>
          <a:lstStyle/>
          <a:p>
            <a:r>
              <a:rPr lang="en-US" dirty="0">
                <a:solidFill>
                  <a:srgbClr val="FFFF00"/>
                </a:solidFill>
              </a:rPr>
              <a:t>Rome</a:t>
            </a:r>
          </a:p>
        </p:txBody>
      </p:sp>
      <p:sp>
        <p:nvSpPr>
          <p:cNvPr id="3" name="Content Placeholder 2">
            <a:extLst>
              <a:ext uri="{FF2B5EF4-FFF2-40B4-BE49-F238E27FC236}">
                <a16:creationId xmlns:a16="http://schemas.microsoft.com/office/drawing/2014/main" id="{6258DED0-41D5-4238-9054-E9EF2CD04DA1}"/>
              </a:ext>
            </a:extLst>
          </p:cNvPr>
          <p:cNvSpPr>
            <a:spLocks noGrp="1"/>
          </p:cNvSpPr>
          <p:nvPr>
            <p:ph idx="1"/>
          </p:nvPr>
        </p:nvSpPr>
        <p:spPr/>
        <p:txBody>
          <a:bodyPr>
            <a:noAutofit/>
          </a:bodyPr>
          <a:lstStyle/>
          <a:p>
            <a:r>
              <a:rPr lang="en-US" sz="2800" dirty="0">
                <a:effectLst/>
              </a:rPr>
              <a:t>Also around the time of the winter solstice, Romans observed </a:t>
            </a:r>
            <a:r>
              <a:rPr lang="en-US" sz="2800" dirty="0" err="1">
                <a:effectLst/>
              </a:rPr>
              <a:t>Juvenalia</a:t>
            </a:r>
            <a:r>
              <a:rPr lang="en-US" sz="2800" dirty="0">
                <a:effectLst/>
              </a:rPr>
              <a:t>, a feast honoring the children of Rome. In addition, members of the upper classes often celebrated the birthday of Mithra, the god of the unconquerable sun, on </a:t>
            </a:r>
            <a:r>
              <a:rPr lang="en-US" sz="2800" dirty="0">
                <a:solidFill>
                  <a:srgbClr val="FFFF00"/>
                </a:solidFill>
                <a:effectLst/>
              </a:rPr>
              <a:t>December 25</a:t>
            </a:r>
            <a:r>
              <a:rPr lang="en-US" sz="2800" dirty="0">
                <a:effectLst/>
              </a:rPr>
              <a:t>. It was believed that Mithra, an infant god, was born of a rock. For some Romans, Mithra’s birthday was the most sacred day of the year.</a:t>
            </a:r>
            <a:endParaRPr lang="en-US" sz="3600" dirty="0"/>
          </a:p>
        </p:txBody>
      </p:sp>
    </p:spTree>
    <p:extLst>
      <p:ext uri="{BB962C8B-B14F-4D97-AF65-F5344CB8AC3E}">
        <p14:creationId xmlns:p14="http://schemas.microsoft.com/office/powerpoint/2010/main" val="208866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7BF6-FF68-4F5C-B853-CF07580AB2B3}"/>
              </a:ext>
            </a:extLst>
          </p:cNvPr>
          <p:cNvSpPr>
            <a:spLocks noGrp="1"/>
          </p:cNvSpPr>
          <p:nvPr>
            <p:ph type="ctrTitle"/>
          </p:nvPr>
        </p:nvSpPr>
        <p:spPr/>
        <p:txBody>
          <a:bodyPr/>
          <a:lstStyle/>
          <a:p>
            <a:r>
              <a:rPr lang="en-US" dirty="0"/>
              <a:t>Christ</a:t>
            </a:r>
            <a:r>
              <a:rPr lang="en-US" dirty="0">
                <a:solidFill>
                  <a:srgbClr val="FFFF00"/>
                </a:solidFill>
              </a:rPr>
              <a:t>mas</a:t>
            </a:r>
          </a:p>
        </p:txBody>
      </p:sp>
      <p:sp>
        <p:nvSpPr>
          <p:cNvPr id="3" name="Subtitle 2">
            <a:extLst>
              <a:ext uri="{FF2B5EF4-FFF2-40B4-BE49-F238E27FC236}">
                <a16:creationId xmlns:a16="http://schemas.microsoft.com/office/drawing/2014/main" id="{264C2E92-07C4-4BAC-A26A-63EA66F275C3}"/>
              </a:ext>
            </a:extLst>
          </p:cNvPr>
          <p:cNvSpPr>
            <a:spLocks noGrp="1"/>
          </p:cNvSpPr>
          <p:nvPr>
            <p:ph type="subTitle" idx="1"/>
          </p:nvPr>
        </p:nvSpPr>
        <p:spPr/>
        <p:txBody>
          <a:bodyPr/>
          <a:lstStyle/>
          <a:p>
            <a:r>
              <a:rPr lang="en-US" dirty="0">
                <a:solidFill>
                  <a:srgbClr val="FFFF00"/>
                </a:solidFill>
              </a:rPr>
              <a:t>The Root behind the Fruit</a:t>
            </a:r>
          </a:p>
        </p:txBody>
      </p:sp>
    </p:spTree>
    <p:extLst>
      <p:ext uri="{BB962C8B-B14F-4D97-AF65-F5344CB8AC3E}">
        <p14:creationId xmlns:p14="http://schemas.microsoft.com/office/powerpoint/2010/main" val="1563438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E19C-A962-4955-8C2D-761FB4A9ECA7}"/>
              </a:ext>
            </a:extLst>
          </p:cNvPr>
          <p:cNvSpPr>
            <a:spLocks noGrp="1"/>
          </p:cNvSpPr>
          <p:nvPr>
            <p:ph type="title"/>
          </p:nvPr>
        </p:nvSpPr>
        <p:spPr/>
        <p:txBody>
          <a:bodyPr/>
          <a:lstStyle/>
          <a:p>
            <a:r>
              <a:rPr lang="en-US" dirty="0">
                <a:solidFill>
                  <a:srgbClr val="FFFF00"/>
                </a:solidFill>
              </a:rPr>
              <a:t>Rome</a:t>
            </a:r>
          </a:p>
        </p:txBody>
      </p:sp>
      <p:sp>
        <p:nvSpPr>
          <p:cNvPr id="3" name="Content Placeholder 2">
            <a:extLst>
              <a:ext uri="{FF2B5EF4-FFF2-40B4-BE49-F238E27FC236}">
                <a16:creationId xmlns:a16="http://schemas.microsoft.com/office/drawing/2014/main" id="{6258DED0-41D5-4238-9054-E9EF2CD04DA1}"/>
              </a:ext>
            </a:extLst>
          </p:cNvPr>
          <p:cNvSpPr>
            <a:spLocks noGrp="1"/>
          </p:cNvSpPr>
          <p:nvPr>
            <p:ph idx="1"/>
          </p:nvPr>
        </p:nvSpPr>
        <p:spPr/>
        <p:txBody>
          <a:bodyPr>
            <a:noAutofit/>
          </a:bodyPr>
          <a:lstStyle/>
          <a:p>
            <a:r>
              <a:rPr lang="en-US" sz="2800" dirty="0">
                <a:effectLst/>
              </a:rPr>
              <a:t>In Rome, where winters were not as harsh as those in the far north, Saturnalia—a holiday in honor of Saturn, the god of agriculture—was celebrated. Beginning in the week leading up to the winter solstice and continuing for a full month, </a:t>
            </a:r>
            <a:r>
              <a:rPr lang="en-US" sz="2800" dirty="0">
                <a:solidFill>
                  <a:srgbClr val="FFFF00"/>
                </a:solidFill>
                <a:effectLst/>
              </a:rPr>
              <a:t>Saturnalia</a:t>
            </a:r>
            <a:r>
              <a:rPr lang="en-US" sz="2800" dirty="0">
                <a:effectLst/>
              </a:rPr>
              <a:t> was a hedonistic time, when food and drink were plentiful and the normal Roman social order was turned upside down. For a month, slaves would become masters. Peasants were in command of the city. Business and schools were closed so that everyone could join in the fun.</a:t>
            </a:r>
            <a:endParaRPr lang="en-US" sz="2800" dirty="0"/>
          </a:p>
        </p:txBody>
      </p:sp>
    </p:spTree>
    <p:extLst>
      <p:ext uri="{BB962C8B-B14F-4D97-AF65-F5344CB8AC3E}">
        <p14:creationId xmlns:p14="http://schemas.microsoft.com/office/powerpoint/2010/main" val="384493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t>mistletoe</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968599"/>
            <a:ext cx="6851504" cy="5716285"/>
          </a:xfrm>
        </p:spPr>
        <p:txBody>
          <a:bodyPr>
            <a:normAutofit/>
          </a:bodyPr>
          <a:lstStyle/>
          <a:p>
            <a:endParaRPr lang="en-US" dirty="0">
              <a:effectLst/>
            </a:endParaRPr>
          </a:p>
          <a:p>
            <a:r>
              <a:rPr lang="en-US" sz="2800" dirty="0">
                <a:effectLst/>
              </a:rPr>
              <a:t>Comes from the Druids – it is supposed to posses mystical powers which bring luck to the household and wards off evil spirits</a:t>
            </a:r>
          </a:p>
          <a:p>
            <a:r>
              <a:rPr lang="en-US" sz="2800" dirty="0">
                <a:effectLst/>
              </a:rPr>
              <a:t>Some would put it over their door posts to protect their homes – mistletoe</a:t>
            </a:r>
          </a:p>
          <a:p>
            <a:r>
              <a:rPr lang="en-US" sz="2800" dirty="0">
                <a:effectLst/>
              </a:rPr>
              <a:t>Deuteronomy 6:7-9 – WRITE it over your door posts…doors are a way </a:t>
            </a:r>
            <a:r>
              <a:rPr lang="en-US" sz="2800" dirty="0" err="1">
                <a:effectLst/>
              </a:rPr>
              <a:t>in..protect</a:t>
            </a:r>
            <a:r>
              <a:rPr lang="en-US" sz="2800" dirty="0">
                <a:effectLst/>
              </a:rPr>
              <a:t> the entrance. Our faith is in the scripture.. Their faith are in </a:t>
            </a:r>
            <a:r>
              <a:rPr lang="en-US" sz="2800" dirty="0" err="1">
                <a:effectLst/>
              </a:rPr>
              <a:t>idols..other</a:t>
            </a:r>
            <a:r>
              <a:rPr lang="en-US" sz="2800" dirty="0">
                <a:effectLst/>
              </a:rPr>
              <a:t> gods</a:t>
            </a:r>
          </a:p>
          <a:p>
            <a:endParaRPr lang="en-US" dirty="0">
              <a:effectLst/>
            </a:endParaRPr>
          </a:p>
          <a:p>
            <a:endParaRPr lang="en-US" dirty="0"/>
          </a:p>
        </p:txBody>
      </p:sp>
      <p:pic>
        <p:nvPicPr>
          <p:cNvPr id="4" name="Picture 3">
            <a:extLst>
              <a:ext uri="{FF2B5EF4-FFF2-40B4-BE49-F238E27FC236}">
                <a16:creationId xmlns:a16="http://schemas.microsoft.com/office/drawing/2014/main" id="{B03F514B-FD7E-405F-AA49-A9D19850D12F}"/>
              </a:ext>
            </a:extLst>
          </p:cNvPr>
          <p:cNvPicPr>
            <a:picLocks noChangeAspect="1"/>
          </p:cNvPicPr>
          <p:nvPr/>
        </p:nvPicPr>
        <p:blipFill>
          <a:blip r:embed="rId2"/>
          <a:stretch>
            <a:fillRect/>
          </a:stretch>
        </p:blipFill>
        <p:spPr>
          <a:xfrm>
            <a:off x="7223760" y="1996340"/>
            <a:ext cx="4663231" cy="3337264"/>
          </a:xfrm>
          <a:prstGeom prst="rect">
            <a:avLst/>
          </a:prstGeom>
        </p:spPr>
      </p:pic>
    </p:spTree>
    <p:extLst>
      <p:ext uri="{BB962C8B-B14F-4D97-AF65-F5344CB8AC3E}">
        <p14:creationId xmlns:p14="http://schemas.microsoft.com/office/powerpoint/2010/main" val="12376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ED613-0994-45D9-B14A-EFA0644C2B9F}"/>
              </a:ext>
            </a:extLst>
          </p:cNvPr>
          <p:cNvSpPr>
            <a:spLocks noGrp="1"/>
          </p:cNvSpPr>
          <p:nvPr>
            <p:ph type="title"/>
          </p:nvPr>
        </p:nvSpPr>
        <p:spPr>
          <a:xfrm>
            <a:off x="2920698" y="2765839"/>
            <a:ext cx="10353761" cy="1326321"/>
          </a:xfrm>
        </p:spPr>
        <p:txBody>
          <a:bodyPr>
            <a:normAutofit/>
          </a:bodyPr>
          <a:lstStyle/>
          <a:p>
            <a:r>
              <a:rPr lang="en-US" sz="4400" dirty="0"/>
              <a:t>The fir tree</a:t>
            </a:r>
          </a:p>
        </p:txBody>
      </p:sp>
      <p:pic>
        <p:nvPicPr>
          <p:cNvPr id="4" name="Picture 3">
            <a:extLst>
              <a:ext uri="{FF2B5EF4-FFF2-40B4-BE49-F238E27FC236}">
                <a16:creationId xmlns:a16="http://schemas.microsoft.com/office/drawing/2014/main" id="{3F003B49-5706-47C3-92AE-7DE69C2B3DC3}"/>
              </a:ext>
            </a:extLst>
          </p:cNvPr>
          <p:cNvPicPr>
            <a:picLocks noChangeAspect="1"/>
          </p:cNvPicPr>
          <p:nvPr/>
        </p:nvPicPr>
        <p:blipFill>
          <a:blip r:embed="rId2"/>
          <a:stretch>
            <a:fillRect/>
          </a:stretch>
        </p:blipFill>
        <p:spPr>
          <a:xfrm>
            <a:off x="1189110" y="443626"/>
            <a:ext cx="3738490" cy="5970748"/>
          </a:xfrm>
          <a:prstGeom prst="rect">
            <a:avLst/>
          </a:prstGeom>
        </p:spPr>
      </p:pic>
    </p:spTree>
    <p:extLst>
      <p:ext uri="{BB962C8B-B14F-4D97-AF65-F5344CB8AC3E}">
        <p14:creationId xmlns:p14="http://schemas.microsoft.com/office/powerpoint/2010/main" val="1772116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AC25-CFCB-4485-B4F7-26F979D5E3C9}"/>
              </a:ext>
            </a:extLst>
          </p:cNvPr>
          <p:cNvSpPr>
            <a:spLocks noGrp="1"/>
          </p:cNvSpPr>
          <p:nvPr>
            <p:ph type="title"/>
          </p:nvPr>
        </p:nvSpPr>
        <p:spPr>
          <a:xfrm>
            <a:off x="913794" y="466987"/>
            <a:ext cx="10353761" cy="1326321"/>
          </a:xfrm>
        </p:spPr>
        <p:txBody>
          <a:bodyPr/>
          <a:lstStyle/>
          <a:p>
            <a:r>
              <a:rPr lang="en-US" dirty="0">
                <a:solidFill>
                  <a:srgbClr val="FFFF00"/>
                </a:solidFill>
              </a:rPr>
              <a:t>Christmas tree history</a:t>
            </a:r>
          </a:p>
        </p:txBody>
      </p:sp>
      <p:sp>
        <p:nvSpPr>
          <p:cNvPr id="3" name="Content Placeholder 2">
            <a:extLst>
              <a:ext uri="{FF2B5EF4-FFF2-40B4-BE49-F238E27FC236}">
                <a16:creationId xmlns:a16="http://schemas.microsoft.com/office/drawing/2014/main" id="{ED3AC817-C373-40E3-96B7-27F81B337B3B}"/>
              </a:ext>
            </a:extLst>
          </p:cNvPr>
          <p:cNvSpPr>
            <a:spLocks noGrp="1"/>
          </p:cNvSpPr>
          <p:nvPr>
            <p:ph idx="1"/>
          </p:nvPr>
        </p:nvSpPr>
        <p:spPr>
          <a:xfrm>
            <a:off x="913794" y="1701781"/>
            <a:ext cx="10353762" cy="3695136"/>
          </a:xfrm>
        </p:spPr>
        <p:txBody>
          <a:bodyPr>
            <a:noAutofit/>
          </a:bodyPr>
          <a:lstStyle/>
          <a:p>
            <a:r>
              <a:rPr lang="en-US" sz="2400" dirty="0"/>
              <a:t>St. Boniface was a monk who used the triangular shape of the fir tree to describe the Holy Trinity of God (Father, Son, and Holy Spirit)</a:t>
            </a:r>
          </a:p>
          <a:p>
            <a:r>
              <a:rPr lang="en-US" sz="2400" dirty="0"/>
              <a:t>The first decorated tree was at Riga in Latvia in 1510, while the first Christmas tree came to England with the Georgian Kings from Germany</a:t>
            </a:r>
          </a:p>
          <a:p>
            <a:r>
              <a:rPr lang="en-US" sz="2400" dirty="0"/>
              <a:t>In 1536, Martin Luther was the first to bring the tree inside the home. The story goes that Luther was walking through a pine forest near his home in Wittenberg when he suddenly looked up and saw thousands of stars glinting jewel-like among the branches. This wonderous sight inspired him to set up a candle-lit fir tree in his house at Christmas to remind his children of the starry heavens from whence their Savior came.</a:t>
            </a:r>
          </a:p>
        </p:txBody>
      </p:sp>
    </p:spTree>
    <p:extLst>
      <p:ext uri="{BB962C8B-B14F-4D97-AF65-F5344CB8AC3E}">
        <p14:creationId xmlns:p14="http://schemas.microsoft.com/office/powerpoint/2010/main" val="43143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E19C-A962-4955-8C2D-761FB4A9ECA7}"/>
              </a:ext>
            </a:extLst>
          </p:cNvPr>
          <p:cNvSpPr>
            <a:spLocks noGrp="1"/>
          </p:cNvSpPr>
          <p:nvPr>
            <p:ph type="title"/>
          </p:nvPr>
        </p:nvSpPr>
        <p:spPr>
          <a:xfrm>
            <a:off x="913796" y="0"/>
            <a:ext cx="10353761" cy="1326321"/>
          </a:xfrm>
        </p:spPr>
        <p:txBody>
          <a:bodyPr/>
          <a:lstStyle/>
          <a:p>
            <a:r>
              <a:rPr lang="en-US" dirty="0">
                <a:solidFill>
                  <a:srgbClr val="FFFF00"/>
                </a:solidFill>
              </a:rPr>
              <a:t>The “fir tree” and its significance </a:t>
            </a:r>
          </a:p>
        </p:txBody>
      </p:sp>
      <p:sp>
        <p:nvSpPr>
          <p:cNvPr id="3" name="Content Placeholder 2">
            <a:extLst>
              <a:ext uri="{FF2B5EF4-FFF2-40B4-BE49-F238E27FC236}">
                <a16:creationId xmlns:a16="http://schemas.microsoft.com/office/drawing/2014/main" id="{6258DED0-41D5-4238-9054-E9EF2CD04DA1}"/>
              </a:ext>
            </a:extLst>
          </p:cNvPr>
          <p:cNvSpPr>
            <a:spLocks noGrp="1"/>
          </p:cNvSpPr>
          <p:nvPr>
            <p:ph idx="1"/>
          </p:nvPr>
        </p:nvSpPr>
        <p:spPr>
          <a:xfrm>
            <a:off x="798990" y="905521"/>
            <a:ext cx="10617693" cy="5530789"/>
          </a:xfrm>
        </p:spPr>
        <p:txBody>
          <a:bodyPr>
            <a:normAutofit/>
          </a:bodyPr>
          <a:lstStyle/>
          <a:p>
            <a:r>
              <a:rPr lang="en-US" sz="2400" dirty="0">
                <a:effectLst/>
              </a:rPr>
              <a:t>The ancient Egyptians worshipped a god called Ra, who had the head of a hawk and wore the sun as a blazing disk in his crown. At the solstice, when Ra began to recover from his illness, the Egyptians filled their homes with green palm rushes, which symbolized for them the triumph of life over death.</a:t>
            </a:r>
          </a:p>
          <a:p>
            <a:r>
              <a:rPr lang="en-US" sz="2400" dirty="0">
                <a:effectLst/>
              </a:rPr>
              <a:t>In the Northern hemisphere, the shortest day and longest night of the year falls on December 21 or December 22 and is called the winter solstice. Many ancient people believed that the sun was a god and that winter came every year because the sun god had become sick and weak. They celebrated the solstice because it meant that at last the sun god would begin to get well. Evergreen boughs reminded them of all the green plants that would grow again when the sun god was strong and summer would return.</a:t>
            </a:r>
            <a:endParaRPr lang="en-US" sz="2400" dirty="0"/>
          </a:p>
        </p:txBody>
      </p:sp>
    </p:spTree>
    <p:extLst>
      <p:ext uri="{BB962C8B-B14F-4D97-AF65-F5344CB8AC3E}">
        <p14:creationId xmlns:p14="http://schemas.microsoft.com/office/powerpoint/2010/main" val="382223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E19C-A962-4955-8C2D-761FB4A9ECA7}"/>
              </a:ext>
            </a:extLst>
          </p:cNvPr>
          <p:cNvSpPr>
            <a:spLocks noGrp="1"/>
          </p:cNvSpPr>
          <p:nvPr>
            <p:ph type="title"/>
          </p:nvPr>
        </p:nvSpPr>
        <p:spPr>
          <a:xfrm>
            <a:off x="913796" y="0"/>
            <a:ext cx="10353761" cy="1326321"/>
          </a:xfrm>
        </p:spPr>
        <p:txBody>
          <a:bodyPr/>
          <a:lstStyle/>
          <a:p>
            <a:r>
              <a:rPr lang="en-US" dirty="0">
                <a:solidFill>
                  <a:srgbClr val="FFFF00"/>
                </a:solidFill>
              </a:rPr>
              <a:t>The “fir tree” and its significance </a:t>
            </a:r>
          </a:p>
        </p:txBody>
      </p:sp>
      <p:sp>
        <p:nvSpPr>
          <p:cNvPr id="3" name="Content Placeholder 2">
            <a:extLst>
              <a:ext uri="{FF2B5EF4-FFF2-40B4-BE49-F238E27FC236}">
                <a16:creationId xmlns:a16="http://schemas.microsoft.com/office/drawing/2014/main" id="{6258DED0-41D5-4238-9054-E9EF2CD04DA1}"/>
              </a:ext>
            </a:extLst>
          </p:cNvPr>
          <p:cNvSpPr>
            <a:spLocks noGrp="1"/>
          </p:cNvSpPr>
          <p:nvPr>
            <p:ph idx="1"/>
          </p:nvPr>
        </p:nvSpPr>
        <p:spPr>
          <a:xfrm>
            <a:off x="798990" y="905521"/>
            <a:ext cx="10617693" cy="5530789"/>
          </a:xfrm>
        </p:spPr>
        <p:txBody>
          <a:bodyPr>
            <a:normAutofit fontScale="92500" lnSpcReduction="20000"/>
          </a:bodyPr>
          <a:lstStyle/>
          <a:p>
            <a:r>
              <a:rPr lang="en-US" sz="2800" dirty="0">
                <a:solidFill>
                  <a:srgbClr val="FFFF00"/>
                </a:solidFill>
                <a:effectLst/>
              </a:rPr>
              <a:t>Long before the advent of Christianity, </a:t>
            </a:r>
            <a:r>
              <a:rPr lang="en-US" sz="2800" dirty="0">
                <a:effectLst/>
              </a:rPr>
              <a:t>plants and trees that remained green all year had a special meaning for people in the winter. Just as people today decorate their homes during the festive season with pine, spruce, and fir trees, </a:t>
            </a:r>
            <a:r>
              <a:rPr lang="en-US" sz="2800" dirty="0">
                <a:solidFill>
                  <a:srgbClr val="FFFF00"/>
                </a:solidFill>
                <a:effectLst/>
              </a:rPr>
              <a:t>ancient peoples hung evergreen boughs over their doors and windows. In many countries it was believed that evergreens would keep away witches, ghosts, evil spirits, and illness.</a:t>
            </a:r>
          </a:p>
          <a:p>
            <a:endParaRPr lang="en-US" sz="2800" dirty="0">
              <a:effectLst/>
            </a:endParaRPr>
          </a:p>
          <a:p>
            <a:r>
              <a:rPr lang="en-US" sz="2800" dirty="0">
                <a:solidFill>
                  <a:srgbClr val="FFFF00"/>
                </a:solidFill>
              </a:rPr>
              <a:t>Deuteronomy 6:7-9 </a:t>
            </a:r>
            <a:r>
              <a:rPr lang="en-US" sz="2800" b="1" baseline="30000" dirty="0">
                <a:effectLst/>
              </a:rPr>
              <a:t>7 </a:t>
            </a:r>
            <a:r>
              <a:rPr lang="en-US" sz="2800" dirty="0">
                <a:effectLst/>
              </a:rPr>
              <a:t>Impress them on your children. Talk about them when you sit at home and when you walk along the road, when you lie down and when you get up. </a:t>
            </a:r>
            <a:r>
              <a:rPr lang="en-US" sz="2800" b="1" baseline="30000" dirty="0">
                <a:effectLst/>
              </a:rPr>
              <a:t>8 </a:t>
            </a:r>
            <a:r>
              <a:rPr lang="en-US" sz="2800" dirty="0">
                <a:effectLst/>
              </a:rPr>
              <a:t>Tie them as symbols on your hands and bind them on your foreheads. </a:t>
            </a:r>
            <a:r>
              <a:rPr lang="en-US" sz="2800" b="1" baseline="30000" dirty="0">
                <a:effectLst/>
              </a:rPr>
              <a:t>9 </a:t>
            </a:r>
            <a:r>
              <a:rPr lang="en-US" sz="2800" dirty="0">
                <a:effectLst/>
              </a:rPr>
              <a:t>Write them on the doorframes of your houses and on your gates.</a:t>
            </a:r>
            <a:endParaRPr lang="en-US" sz="2800" dirty="0"/>
          </a:p>
        </p:txBody>
      </p:sp>
    </p:spTree>
    <p:extLst>
      <p:ext uri="{BB962C8B-B14F-4D97-AF65-F5344CB8AC3E}">
        <p14:creationId xmlns:p14="http://schemas.microsoft.com/office/powerpoint/2010/main" val="112772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E19C-A962-4955-8C2D-761FB4A9ECA7}"/>
              </a:ext>
            </a:extLst>
          </p:cNvPr>
          <p:cNvSpPr>
            <a:spLocks noGrp="1"/>
          </p:cNvSpPr>
          <p:nvPr>
            <p:ph type="title"/>
          </p:nvPr>
        </p:nvSpPr>
        <p:spPr>
          <a:xfrm>
            <a:off x="924444" y="298881"/>
            <a:ext cx="10353761" cy="1326321"/>
          </a:xfrm>
        </p:spPr>
        <p:txBody>
          <a:bodyPr/>
          <a:lstStyle/>
          <a:p>
            <a:r>
              <a:rPr lang="en-US" dirty="0">
                <a:solidFill>
                  <a:srgbClr val="FFFF00"/>
                </a:solidFill>
              </a:rPr>
              <a:t>Jeremiah 10:2-4</a:t>
            </a:r>
          </a:p>
        </p:txBody>
      </p:sp>
      <p:sp>
        <p:nvSpPr>
          <p:cNvPr id="3" name="Content Placeholder 2">
            <a:extLst>
              <a:ext uri="{FF2B5EF4-FFF2-40B4-BE49-F238E27FC236}">
                <a16:creationId xmlns:a16="http://schemas.microsoft.com/office/drawing/2014/main" id="{6258DED0-41D5-4238-9054-E9EF2CD04DA1}"/>
              </a:ext>
            </a:extLst>
          </p:cNvPr>
          <p:cNvSpPr>
            <a:spLocks noGrp="1"/>
          </p:cNvSpPr>
          <p:nvPr>
            <p:ph idx="1"/>
          </p:nvPr>
        </p:nvSpPr>
        <p:spPr>
          <a:xfrm>
            <a:off x="913795" y="1482571"/>
            <a:ext cx="10353762" cy="5193437"/>
          </a:xfrm>
        </p:spPr>
        <p:txBody>
          <a:bodyPr>
            <a:normAutofit lnSpcReduction="10000"/>
          </a:bodyPr>
          <a:lstStyle/>
          <a:p>
            <a:pPr marL="0" indent="0" algn="ctr">
              <a:buNone/>
            </a:pPr>
            <a:r>
              <a:rPr lang="en-US" sz="2800" b="1" baseline="30000" dirty="0">
                <a:effectLst/>
              </a:rPr>
              <a:t>2 </a:t>
            </a:r>
            <a:r>
              <a:rPr lang="en-US" sz="2800" dirty="0">
                <a:effectLst/>
              </a:rPr>
              <a:t>This is what the </a:t>
            </a:r>
            <a:r>
              <a:rPr lang="en-US" sz="2800" cap="small" dirty="0">
                <a:effectLst/>
              </a:rPr>
              <a:t>Lord</a:t>
            </a:r>
            <a:r>
              <a:rPr lang="en-US" sz="2800" dirty="0">
                <a:effectLst/>
              </a:rPr>
              <a:t> says:</a:t>
            </a:r>
          </a:p>
          <a:p>
            <a:pPr marL="0" indent="0" algn="ctr">
              <a:buNone/>
            </a:pPr>
            <a:r>
              <a:rPr lang="en-US" sz="2800" dirty="0">
                <a:effectLst/>
              </a:rPr>
              <a:t>“Do not learn the ways of the nations</a:t>
            </a:r>
            <a:br>
              <a:rPr lang="en-US" sz="2800" dirty="0">
                <a:effectLst/>
              </a:rPr>
            </a:br>
            <a:r>
              <a:rPr lang="en-US" sz="2800" dirty="0">
                <a:effectLst/>
              </a:rPr>
              <a:t>    or be terrified by signs in the heavens,</a:t>
            </a:r>
            <a:br>
              <a:rPr lang="en-US" sz="2800" dirty="0">
                <a:effectLst/>
              </a:rPr>
            </a:br>
            <a:r>
              <a:rPr lang="en-US" sz="2800" dirty="0">
                <a:effectLst/>
              </a:rPr>
              <a:t>    though the nations are terrified by them.</a:t>
            </a:r>
            <a:br>
              <a:rPr lang="en-US" sz="2800" dirty="0">
                <a:effectLst/>
              </a:rPr>
            </a:br>
            <a:r>
              <a:rPr lang="en-US" sz="2800" b="1" baseline="30000" dirty="0">
                <a:effectLst/>
              </a:rPr>
              <a:t>3 </a:t>
            </a:r>
            <a:r>
              <a:rPr lang="en-US" sz="2800" dirty="0">
                <a:effectLst/>
              </a:rPr>
              <a:t>For the practices of the peoples are worthless;</a:t>
            </a:r>
            <a:br>
              <a:rPr lang="en-US" sz="2800" dirty="0">
                <a:effectLst/>
              </a:rPr>
            </a:br>
            <a:r>
              <a:rPr lang="en-US" sz="2800" dirty="0">
                <a:effectLst/>
              </a:rPr>
              <a:t>    they cut a tree out of the forest,</a:t>
            </a:r>
            <a:br>
              <a:rPr lang="en-US" sz="2800" dirty="0">
                <a:effectLst/>
              </a:rPr>
            </a:br>
            <a:r>
              <a:rPr lang="en-US" sz="2800" dirty="0">
                <a:effectLst/>
              </a:rPr>
              <a:t>    and a craftsman shapes it with his chisel.</a:t>
            </a:r>
            <a:br>
              <a:rPr lang="en-US" sz="2800" dirty="0">
                <a:effectLst/>
              </a:rPr>
            </a:br>
            <a:r>
              <a:rPr lang="en-US" sz="2800" b="1" baseline="30000" dirty="0">
                <a:effectLst/>
              </a:rPr>
              <a:t>4 </a:t>
            </a:r>
            <a:r>
              <a:rPr lang="en-US" sz="2800" dirty="0">
                <a:effectLst/>
              </a:rPr>
              <a:t>They adorn it with silver and gold;</a:t>
            </a:r>
            <a:br>
              <a:rPr lang="en-US" sz="2800" dirty="0">
                <a:effectLst/>
              </a:rPr>
            </a:br>
            <a:r>
              <a:rPr lang="en-US" sz="2800" dirty="0">
                <a:effectLst/>
              </a:rPr>
              <a:t>    they fasten it with hammer and nails</a:t>
            </a:r>
            <a:br>
              <a:rPr lang="en-US" sz="2800" dirty="0">
                <a:effectLst/>
              </a:rPr>
            </a:br>
            <a:r>
              <a:rPr lang="en-US" sz="2800" dirty="0">
                <a:effectLst/>
              </a:rPr>
              <a:t>    so it will not totter.</a:t>
            </a:r>
          </a:p>
          <a:p>
            <a:endParaRPr lang="en-US" dirty="0"/>
          </a:p>
          <a:p>
            <a:endParaRPr lang="en-US" dirty="0"/>
          </a:p>
        </p:txBody>
      </p:sp>
    </p:spTree>
    <p:extLst>
      <p:ext uri="{BB962C8B-B14F-4D97-AF65-F5344CB8AC3E}">
        <p14:creationId xmlns:p14="http://schemas.microsoft.com/office/powerpoint/2010/main" val="1693401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Scripture</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968599"/>
            <a:ext cx="11399533" cy="5716285"/>
          </a:xfrm>
        </p:spPr>
        <p:txBody>
          <a:bodyPr>
            <a:normAutofit/>
          </a:bodyPr>
          <a:lstStyle/>
          <a:p>
            <a:r>
              <a:rPr lang="en-US" sz="2800" dirty="0"/>
              <a:t>Nimrod – </a:t>
            </a:r>
            <a:r>
              <a:rPr lang="en-US" sz="2800" dirty="0">
                <a:solidFill>
                  <a:srgbClr val="FFFF00"/>
                </a:solidFill>
              </a:rPr>
              <a:t>Genesis 10:8-12 </a:t>
            </a:r>
            <a:r>
              <a:rPr lang="en-US" sz="2800" dirty="0"/>
              <a:t>– one of the first mighty man post flood</a:t>
            </a:r>
          </a:p>
          <a:p>
            <a:pPr lvl="1"/>
            <a:r>
              <a:rPr lang="en-US" sz="2600" dirty="0"/>
              <a:t>Supposedly led the people to reject God again after the flood.</a:t>
            </a:r>
          </a:p>
          <a:p>
            <a:pPr lvl="1"/>
            <a:r>
              <a:rPr lang="en-US" sz="2600" dirty="0">
                <a:solidFill>
                  <a:srgbClr val="FFFF00"/>
                </a:solidFill>
              </a:rPr>
              <a:t>Genesis 10:10</a:t>
            </a:r>
            <a:r>
              <a:rPr lang="en-US" sz="2600" dirty="0"/>
              <a:t>…The beginning of his kingdom was Babel &gt;&gt; </a:t>
            </a:r>
            <a:r>
              <a:rPr lang="en-US" sz="2600" dirty="0">
                <a:solidFill>
                  <a:srgbClr val="FFFF00"/>
                </a:solidFill>
              </a:rPr>
              <a:t>Babylon</a:t>
            </a:r>
          </a:p>
          <a:p>
            <a:endParaRPr lang="en-US" sz="2800" dirty="0"/>
          </a:p>
          <a:p>
            <a:r>
              <a:rPr lang="en-US" sz="2800" dirty="0"/>
              <a:t>Babylon - Pagan Idol Worship – Reject God and worship idols or other false gods, led by Nimrod (Nimrod means – “rebel” in Hebrew)</a:t>
            </a:r>
          </a:p>
          <a:p>
            <a:r>
              <a:rPr lang="en-US" sz="2800" dirty="0"/>
              <a:t>Babylon Evil – </a:t>
            </a:r>
            <a:r>
              <a:rPr lang="en-US" sz="2800" dirty="0">
                <a:solidFill>
                  <a:srgbClr val="FFFF00"/>
                </a:solidFill>
              </a:rPr>
              <a:t>Revelation 18:1-24 </a:t>
            </a:r>
            <a:r>
              <a:rPr lang="en-US" sz="2800" dirty="0"/>
              <a:t>and Revelation 17:5</a:t>
            </a:r>
          </a:p>
          <a:p>
            <a:pPr marL="0" indent="0">
              <a:buNone/>
            </a:pPr>
            <a:endParaRPr lang="en-US" sz="2800" dirty="0"/>
          </a:p>
        </p:txBody>
      </p:sp>
    </p:spTree>
    <p:extLst>
      <p:ext uri="{BB962C8B-B14F-4D97-AF65-F5344CB8AC3E}">
        <p14:creationId xmlns:p14="http://schemas.microsoft.com/office/powerpoint/2010/main" val="914450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72F3-1A11-4603-A202-1DDB6D05950F}"/>
              </a:ext>
            </a:extLst>
          </p:cNvPr>
          <p:cNvSpPr>
            <a:spLocks noGrp="1"/>
          </p:cNvSpPr>
          <p:nvPr>
            <p:ph type="title"/>
          </p:nvPr>
        </p:nvSpPr>
        <p:spPr/>
        <p:txBody>
          <a:bodyPr>
            <a:normAutofit/>
          </a:bodyPr>
          <a:lstStyle/>
          <a:p>
            <a:r>
              <a:rPr lang="en-US" sz="7200" dirty="0">
                <a:solidFill>
                  <a:srgbClr val="FF0000"/>
                </a:solidFill>
              </a:rPr>
              <a:t>WARNING</a:t>
            </a:r>
          </a:p>
        </p:txBody>
      </p:sp>
      <p:sp>
        <p:nvSpPr>
          <p:cNvPr id="3" name="Content Placeholder 2">
            <a:extLst>
              <a:ext uri="{FF2B5EF4-FFF2-40B4-BE49-F238E27FC236}">
                <a16:creationId xmlns:a16="http://schemas.microsoft.com/office/drawing/2014/main" id="{D93B544E-E5C6-4364-8FC7-54510CA3D397}"/>
              </a:ext>
            </a:extLst>
          </p:cNvPr>
          <p:cNvSpPr>
            <a:spLocks noGrp="1"/>
          </p:cNvSpPr>
          <p:nvPr>
            <p:ph idx="1"/>
          </p:nvPr>
        </p:nvSpPr>
        <p:spPr/>
        <p:txBody>
          <a:bodyPr>
            <a:normAutofit/>
          </a:bodyPr>
          <a:lstStyle/>
          <a:p>
            <a:r>
              <a:rPr lang="en-US" sz="2800" dirty="0"/>
              <a:t>1 Timothy 4:1-4 – be careful not to partake in the rituals and depart from the faith</a:t>
            </a:r>
          </a:p>
          <a:p>
            <a:pPr lvl="1"/>
            <a:r>
              <a:rPr lang="en-US" sz="2400" dirty="0"/>
              <a:t>FIND the balance and seek the Lord</a:t>
            </a:r>
          </a:p>
          <a:p>
            <a:pPr lvl="1"/>
            <a:r>
              <a:rPr lang="en-US" sz="2400" dirty="0"/>
              <a:t>What would God find detestable and acceptable</a:t>
            </a:r>
          </a:p>
        </p:txBody>
      </p:sp>
    </p:spTree>
    <p:extLst>
      <p:ext uri="{BB962C8B-B14F-4D97-AF65-F5344CB8AC3E}">
        <p14:creationId xmlns:p14="http://schemas.microsoft.com/office/powerpoint/2010/main" val="3381934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D862-7C14-454D-A523-14FFCE8D5957}"/>
              </a:ext>
            </a:extLst>
          </p:cNvPr>
          <p:cNvSpPr>
            <a:spLocks noGrp="1"/>
          </p:cNvSpPr>
          <p:nvPr>
            <p:ph type="title"/>
          </p:nvPr>
        </p:nvSpPr>
        <p:spPr/>
        <p:txBody>
          <a:bodyPr/>
          <a:lstStyle/>
          <a:p>
            <a:r>
              <a:rPr lang="en-US" dirty="0">
                <a:solidFill>
                  <a:srgbClr val="FFFF00"/>
                </a:solidFill>
              </a:rPr>
              <a:t>Meaning of pagan</a:t>
            </a:r>
          </a:p>
        </p:txBody>
      </p:sp>
      <p:sp>
        <p:nvSpPr>
          <p:cNvPr id="3" name="Content Placeholder 2">
            <a:extLst>
              <a:ext uri="{FF2B5EF4-FFF2-40B4-BE49-F238E27FC236}">
                <a16:creationId xmlns:a16="http://schemas.microsoft.com/office/drawing/2014/main" id="{AA8A7BCF-A38D-42D0-9CCD-4B1FC490EEE0}"/>
              </a:ext>
            </a:extLst>
          </p:cNvPr>
          <p:cNvSpPr>
            <a:spLocks noGrp="1"/>
          </p:cNvSpPr>
          <p:nvPr>
            <p:ph idx="1"/>
          </p:nvPr>
        </p:nvSpPr>
        <p:spPr/>
        <p:txBody>
          <a:bodyPr>
            <a:normAutofit/>
          </a:bodyPr>
          <a:lstStyle/>
          <a:p>
            <a:r>
              <a:rPr lang="en-US" sz="2800" dirty="0">
                <a:effectLst/>
              </a:rPr>
              <a:t>a person who worships many gods or goddesses or the earth or nature : a person whose religion is </a:t>
            </a:r>
            <a:r>
              <a:rPr lang="en-US" sz="2800" b="1" dirty="0">
                <a:effectLst/>
              </a:rPr>
              <a:t>paganism</a:t>
            </a:r>
            <a:r>
              <a:rPr lang="en-US" sz="2800" dirty="0">
                <a:effectLst/>
              </a:rPr>
              <a:t>. </a:t>
            </a:r>
          </a:p>
          <a:p>
            <a:pPr fontAlgn="base"/>
            <a:r>
              <a:rPr lang="en-US" sz="2800" dirty="0">
                <a:effectLst/>
              </a:rPr>
              <a:t>one who has little or no religion and who delights in sensual pleasures and material goods </a:t>
            </a:r>
            <a:r>
              <a:rPr lang="en-US" sz="2800" b="1" dirty="0">
                <a:effectLst/>
              </a:rPr>
              <a:t>: </a:t>
            </a:r>
            <a:r>
              <a:rPr lang="en-US" sz="2800" dirty="0">
                <a:effectLst/>
              </a:rPr>
              <a:t>an irreligious or hedonistic person</a:t>
            </a:r>
          </a:p>
          <a:p>
            <a:endParaRPr lang="en-US" dirty="0"/>
          </a:p>
        </p:txBody>
      </p:sp>
    </p:spTree>
    <p:extLst>
      <p:ext uri="{BB962C8B-B14F-4D97-AF65-F5344CB8AC3E}">
        <p14:creationId xmlns:p14="http://schemas.microsoft.com/office/powerpoint/2010/main" val="4017529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E12A-CB51-497C-B516-7F194337DE90}"/>
              </a:ext>
            </a:extLst>
          </p:cNvPr>
          <p:cNvSpPr>
            <a:spLocks noGrp="1"/>
          </p:cNvSpPr>
          <p:nvPr>
            <p:ph type="title"/>
          </p:nvPr>
        </p:nvSpPr>
        <p:spPr>
          <a:xfrm>
            <a:off x="913796" y="32551"/>
            <a:ext cx="10353761" cy="1326321"/>
          </a:xfrm>
        </p:spPr>
        <p:txBody>
          <a:bodyPr/>
          <a:lstStyle/>
          <a:p>
            <a:r>
              <a:rPr lang="en-US" dirty="0">
                <a:solidFill>
                  <a:srgbClr val="FFFF00"/>
                </a:solidFill>
              </a:rPr>
              <a:t>OVERVIEW PLAN</a:t>
            </a:r>
          </a:p>
        </p:txBody>
      </p:sp>
      <p:sp>
        <p:nvSpPr>
          <p:cNvPr id="3" name="Content Placeholder 2">
            <a:extLst>
              <a:ext uri="{FF2B5EF4-FFF2-40B4-BE49-F238E27FC236}">
                <a16:creationId xmlns:a16="http://schemas.microsoft.com/office/drawing/2014/main" id="{C5B41BBB-58BB-49FA-9C94-782983F66339}"/>
              </a:ext>
            </a:extLst>
          </p:cNvPr>
          <p:cNvSpPr>
            <a:spLocks noGrp="1"/>
          </p:cNvSpPr>
          <p:nvPr>
            <p:ph idx="1"/>
          </p:nvPr>
        </p:nvSpPr>
        <p:spPr>
          <a:xfrm>
            <a:off x="913795" y="1083076"/>
            <a:ext cx="10353762" cy="5165324"/>
          </a:xfrm>
        </p:spPr>
        <p:txBody>
          <a:bodyPr>
            <a:normAutofit/>
          </a:bodyPr>
          <a:lstStyle/>
          <a:p>
            <a:r>
              <a:rPr lang="en-US" sz="2800" dirty="0"/>
              <a:t>History </a:t>
            </a:r>
          </a:p>
          <a:p>
            <a:r>
              <a:rPr lang="en-US" sz="2800" dirty="0"/>
              <a:t>Root Behind the Fruit</a:t>
            </a:r>
          </a:p>
          <a:p>
            <a:pPr lvl="1"/>
            <a:r>
              <a:rPr lang="en-US" sz="2600" dirty="0"/>
              <a:t>Truth to be presented</a:t>
            </a:r>
          </a:p>
          <a:p>
            <a:pPr lvl="1"/>
            <a:r>
              <a:rPr lang="en-US" sz="2600" dirty="0"/>
              <a:t>Santa</a:t>
            </a:r>
            <a:r>
              <a:rPr lang="en-US" sz="2600" dirty="0">
                <a:solidFill>
                  <a:srgbClr val="FFC000"/>
                </a:solidFill>
              </a:rPr>
              <a:t>………</a:t>
            </a:r>
          </a:p>
          <a:p>
            <a:r>
              <a:rPr lang="en-US" sz="2800" dirty="0"/>
              <a:t>What do I do now? </a:t>
            </a:r>
          </a:p>
        </p:txBody>
      </p:sp>
    </p:spTree>
    <p:extLst>
      <p:ext uri="{BB962C8B-B14F-4D97-AF65-F5344CB8AC3E}">
        <p14:creationId xmlns:p14="http://schemas.microsoft.com/office/powerpoint/2010/main" val="3838054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532055" y="13775"/>
            <a:ext cx="10353761" cy="1326321"/>
          </a:xfrm>
        </p:spPr>
        <p:txBody>
          <a:bodyPr/>
          <a:lstStyle/>
          <a:p>
            <a:r>
              <a:rPr lang="en-US" dirty="0"/>
              <a:t>Timeline</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1158209" y="2161110"/>
            <a:ext cx="1053656" cy="1078799"/>
          </a:xfrm>
        </p:spPr>
        <p:txBody>
          <a:bodyPr>
            <a:normAutofit/>
          </a:bodyPr>
          <a:lstStyle/>
          <a:p>
            <a:pPr marL="0" indent="0" algn="ctr">
              <a:buNone/>
            </a:pPr>
            <a:r>
              <a:rPr lang="en-US" dirty="0">
                <a:effectLst/>
              </a:rPr>
              <a:t>Post</a:t>
            </a:r>
          </a:p>
          <a:p>
            <a:pPr marL="0" indent="0" algn="ctr">
              <a:buNone/>
            </a:pPr>
            <a:r>
              <a:rPr lang="en-US" dirty="0">
                <a:effectLst/>
              </a:rPr>
              <a:t>Flood</a:t>
            </a:r>
          </a:p>
          <a:p>
            <a:endParaRPr lang="en-US" dirty="0"/>
          </a:p>
        </p:txBody>
      </p:sp>
      <p:cxnSp>
        <p:nvCxnSpPr>
          <p:cNvPr id="6" name="Straight Connector 5">
            <a:extLst>
              <a:ext uri="{FF2B5EF4-FFF2-40B4-BE49-F238E27FC236}">
                <a16:creationId xmlns:a16="http://schemas.microsoft.com/office/drawing/2014/main" id="{143C956E-FABE-4EAD-BE33-05BCC5554B9E}"/>
              </a:ext>
            </a:extLst>
          </p:cNvPr>
          <p:cNvCxnSpPr>
            <a:cxnSpLocks/>
          </p:cNvCxnSpPr>
          <p:nvPr/>
        </p:nvCxnSpPr>
        <p:spPr>
          <a:xfrm flipV="1">
            <a:off x="532055" y="3347517"/>
            <a:ext cx="4577791" cy="5843"/>
          </a:xfrm>
          <a:prstGeom prst="line">
            <a:avLst/>
          </a:prstGeom>
          <a:ln w="5715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E0FD406-C7F3-4BEF-ADC7-0354D8DF28F4}"/>
              </a:ext>
            </a:extLst>
          </p:cNvPr>
          <p:cNvCxnSpPr>
            <a:cxnSpLocks/>
          </p:cNvCxnSpPr>
          <p:nvPr/>
        </p:nvCxnSpPr>
        <p:spPr>
          <a:xfrm flipV="1">
            <a:off x="4519608" y="3071307"/>
            <a:ext cx="0" cy="564100"/>
          </a:xfrm>
          <a:prstGeom prst="line">
            <a:avLst/>
          </a:prstGeom>
          <a:ln w="5715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31E7F6-9D45-4328-8235-94A78583D870}"/>
              </a:ext>
            </a:extLst>
          </p:cNvPr>
          <p:cNvCxnSpPr>
            <a:cxnSpLocks/>
          </p:cNvCxnSpPr>
          <p:nvPr/>
        </p:nvCxnSpPr>
        <p:spPr>
          <a:xfrm flipV="1">
            <a:off x="1680233" y="3071307"/>
            <a:ext cx="0" cy="564100"/>
          </a:xfrm>
          <a:prstGeom prst="line">
            <a:avLst/>
          </a:prstGeom>
          <a:ln w="5715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255FB7D-6475-4373-ADA2-BFB09708B204}"/>
              </a:ext>
            </a:extLst>
          </p:cNvPr>
          <p:cNvSpPr txBox="1"/>
          <p:nvPr/>
        </p:nvSpPr>
        <p:spPr>
          <a:xfrm>
            <a:off x="3680277" y="4514860"/>
            <a:ext cx="1665456" cy="461665"/>
          </a:xfrm>
          <a:prstGeom prst="rect">
            <a:avLst/>
          </a:prstGeom>
          <a:noFill/>
        </p:spPr>
        <p:txBody>
          <a:bodyPr wrap="square" rtlCol="0">
            <a:spAutoFit/>
          </a:bodyPr>
          <a:lstStyle/>
          <a:p>
            <a:r>
              <a:rPr lang="en-US" sz="2400" b="1" u="sng" dirty="0">
                <a:solidFill>
                  <a:srgbClr val="FFFF00"/>
                </a:solidFill>
              </a:rPr>
              <a:t>pagan gods</a:t>
            </a:r>
            <a:endParaRPr lang="en-US" b="1" u="sng" dirty="0">
              <a:solidFill>
                <a:srgbClr val="FFFF00"/>
              </a:solidFill>
            </a:endParaRPr>
          </a:p>
        </p:txBody>
      </p:sp>
      <p:sp>
        <p:nvSpPr>
          <p:cNvPr id="21" name="Content Placeholder 2">
            <a:extLst>
              <a:ext uri="{FF2B5EF4-FFF2-40B4-BE49-F238E27FC236}">
                <a16:creationId xmlns:a16="http://schemas.microsoft.com/office/drawing/2014/main" id="{AE38C716-7F3F-44D9-92D2-0651D37C656B}"/>
              </a:ext>
            </a:extLst>
          </p:cNvPr>
          <p:cNvSpPr txBox="1">
            <a:spLocks/>
          </p:cNvSpPr>
          <p:nvPr/>
        </p:nvSpPr>
        <p:spPr>
          <a:xfrm>
            <a:off x="4369770" y="2642084"/>
            <a:ext cx="870316" cy="42843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n-US" dirty="0">
                <a:effectLst/>
              </a:rPr>
              <a:t>0</a:t>
            </a:r>
          </a:p>
          <a:p>
            <a:endParaRPr lang="en-US" dirty="0"/>
          </a:p>
        </p:txBody>
      </p:sp>
      <p:sp>
        <p:nvSpPr>
          <p:cNvPr id="22" name="TextBox 21">
            <a:extLst>
              <a:ext uri="{FF2B5EF4-FFF2-40B4-BE49-F238E27FC236}">
                <a16:creationId xmlns:a16="http://schemas.microsoft.com/office/drawing/2014/main" id="{B3B841C0-28F1-49A2-8F0A-CD468015B091}"/>
              </a:ext>
            </a:extLst>
          </p:cNvPr>
          <p:cNvSpPr txBox="1"/>
          <p:nvPr/>
        </p:nvSpPr>
        <p:spPr>
          <a:xfrm>
            <a:off x="4053979" y="3562118"/>
            <a:ext cx="931258" cy="461664"/>
          </a:xfrm>
          <a:prstGeom prst="rect">
            <a:avLst/>
          </a:prstGeom>
          <a:noFill/>
        </p:spPr>
        <p:txBody>
          <a:bodyPr wrap="square" rtlCol="0">
            <a:spAutoFit/>
          </a:bodyPr>
          <a:lstStyle/>
          <a:p>
            <a:r>
              <a:rPr lang="en-US" sz="2400" dirty="0">
                <a:solidFill>
                  <a:srgbClr val="FFFF00"/>
                </a:solidFill>
              </a:rPr>
              <a:t>Jesus</a:t>
            </a:r>
            <a:endParaRPr lang="en-US" dirty="0">
              <a:solidFill>
                <a:srgbClr val="FFFF00"/>
              </a:solidFill>
            </a:endParaRPr>
          </a:p>
        </p:txBody>
      </p:sp>
      <p:cxnSp>
        <p:nvCxnSpPr>
          <p:cNvPr id="24" name="Straight Connector 23">
            <a:extLst>
              <a:ext uri="{FF2B5EF4-FFF2-40B4-BE49-F238E27FC236}">
                <a16:creationId xmlns:a16="http://schemas.microsoft.com/office/drawing/2014/main" id="{ABE08B81-05BA-49A5-94F5-F8EB521F4BBA}"/>
              </a:ext>
            </a:extLst>
          </p:cNvPr>
          <p:cNvCxnSpPr>
            <a:cxnSpLocks/>
          </p:cNvCxnSpPr>
          <p:nvPr/>
        </p:nvCxnSpPr>
        <p:spPr>
          <a:xfrm flipV="1">
            <a:off x="9460646" y="3071307"/>
            <a:ext cx="0" cy="564100"/>
          </a:xfrm>
          <a:prstGeom prst="line">
            <a:avLst/>
          </a:prstGeom>
          <a:ln w="5715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3F8F24-CF77-438E-A558-8408A2CAF72F}"/>
              </a:ext>
            </a:extLst>
          </p:cNvPr>
          <p:cNvCxnSpPr>
            <a:cxnSpLocks/>
          </p:cNvCxnSpPr>
          <p:nvPr/>
        </p:nvCxnSpPr>
        <p:spPr>
          <a:xfrm flipH="1" flipV="1">
            <a:off x="6400736" y="5434652"/>
            <a:ext cx="3035785"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18B08EA-1AF7-476E-9157-7915F703528D}"/>
              </a:ext>
            </a:extLst>
          </p:cNvPr>
          <p:cNvSpPr txBox="1"/>
          <p:nvPr/>
        </p:nvSpPr>
        <p:spPr>
          <a:xfrm>
            <a:off x="9436520" y="3488155"/>
            <a:ext cx="2537718" cy="461665"/>
          </a:xfrm>
          <a:prstGeom prst="rect">
            <a:avLst/>
          </a:prstGeom>
          <a:noFill/>
        </p:spPr>
        <p:txBody>
          <a:bodyPr wrap="square" rtlCol="0">
            <a:spAutoFit/>
          </a:bodyPr>
          <a:lstStyle/>
          <a:p>
            <a:r>
              <a:rPr lang="en-US" sz="2400" dirty="0">
                <a:solidFill>
                  <a:srgbClr val="FFFF00"/>
                </a:solidFill>
              </a:rPr>
              <a:t>        Organized</a:t>
            </a:r>
            <a:endParaRPr lang="en-US" dirty="0">
              <a:solidFill>
                <a:srgbClr val="FFFF00"/>
              </a:solidFill>
            </a:endParaRPr>
          </a:p>
        </p:txBody>
      </p:sp>
      <p:sp>
        <p:nvSpPr>
          <p:cNvPr id="31" name="Content Placeholder 2">
            <a:extLst>
              <a:ext uri="{FF2B5EF4-FFF2-40B4-BE49-F238E27FC236}">
                <a16:creationId xmlns:a16="http://schemas.microsoft.com/office/drawing/2014/main" id="{00AB0140-6746-4679-95C2-95D38CBDF28D}"/>
              </a:ext>
            </a:extLst>
          </p:cNvPr>
          <p:cNvSpPr txBox="1">
            <a:spLocks/>
          </p:cNvSpPr>
          <p:nvPr/>
        </p:nvSpPr>
        <p:spPr>
          <a:xfrm>
            <a:off x="8899569" y="2540804"/>
            <a:ext cx="993701" cy="5982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n-US" dirty="0">
                <a:effectLst/>
              </a:rPr>
              <a:t>380  AD</a:t>
            </a:r>
          </a:p>
          <a:p>
            <a:endParaRPr lang="en-US" dirty="0"/>
          </a:p>
        </p:txBody>
      </p:sp>
      <p:sp>
        <p:nvSpPr>
          <p:cNvPr id="32" name="TextBox 31">
            <a:extLst>
              <a:ext uri="{FF2B5EF4-FFF2-40B4-BE49-F238E27FC236}">
                <a16:creationId xmlns:a16="http://schemas.microsoft.com/office/drawing/2014/main" id="{894287E3-66FF-4E8B-A0F0-AFADA5705A12}"/>
              </a:ext>
            </a:extLst>
          </p:cNvPr>
          <p:cNvSpPr txBox="1"/>
          <p:nvPr/>
        </p:nvSpPr>
        <p:spPr>
          <a:xfrm>
            <a:off x="9744245" y="3841022"/>
            <a:ext cx="2537718" cy="461665"/>
          </a:xfrm>
          <a:prstGeom prst="rect">
            <a:avLst/>
          </a:prstGeom>
          <a:noFill/>
        </p:spPr>
        <p:txBody>
          <a:bodyPr wrap="square" rtlCol="0">
            <a:spAutoFit/>
          </a:bodyPr>
          <a:lstStyle/>
          <a:p>
            <a:r>
              <a:rPr lang="en-US" sz="2400" dirty="0">
                <a:solidFill>
                  <a:srgbClr val="FFFF00"/>
                </a:solidFill>
              </a:rPr>
              <a:t>State Religion*</a:t>
            </a:r>
            <a:endParaRPr lang="en-US" dirty="0">
              <a:solidFill>
                <a:srgbClr val="FFFF00"/>
              </a:solidFill>
            </a:endParaRPr>
          </a:p>
        </p:txBody>
      </p:sp>
      <p:sp>
        <p:nvSpPr>
          <p:cNvPr id="33" name="TextBox 32">
            <a:extLst>
              <a:ext uri="{FF2B5EF4-FFF2-40B4-BE49-F238E27FC236}">
                <a16:creationId xmlns:a16="http://schemas.microsoft.com/office/drawing/2014/main" id="{2B0FFCF3-F59E-43B4-BA66-6EC8EE0A344E}"/>
              </a:ext>
            </a:extLst>
          </p:cNvPr>
          <p:cNvSpPr txBox="1"/>
          <p:nvPr/>
        </p:nvSpPr>
        <p:spPr>
          <a:xfrm>
            <a:off x="5415909" y="2911096"/>
            <a:ext cx="2537718" cy="830997"/>
          </a:xfrm>
          <a:prstGeom prst="rect">
            <a:avLst/>
          </a:prstGeom>
          <a:noFill/>
        </p:spPr>
        <p:txBody>
          <a:bodyPr wrap="square" rtlCol="0">
            <a:spAutoFit/>
          </a:bodyPr>
          <a:lstStyle/>
          <a:p>
            <a:r>
              <a:rPr lang="en-US" sz="2400" dirty="0">
                <a:solidFill>
                  <a:srgbClr val="FFFF00"/>
                </a:solidFill>
              </a:rPr>
              <a:t>Organized*</a:t>
            </a:r>
          </a:p>
          <a:p>
            <a:r>
              <a:rPr lang="en-US" sz="2400" dirty="0">
                <a:solidFill>
                  <a:srgbClr val="FFFF00"/>
                </a:solidFill>
              </a:rPr>
              <a:t> Religion</a:t>
            </a:r>
            <a:endParaRPr lang="en-US" dirty="0">
              <a:solidFill>
                <a:srgbClr val="FFFF00"/>
              </a:solidFill>
            </a:endParaRPr>
          </a:p>
        </p:txBody>
      </p:sp>
      <p:cxnSp>
        <p:nvCxnSpPr>
          <p:cNvPr id="34" name="Straight Connector 33">
            <a:extLst>
              <a:ext uri="{FF2B5EF4-FFF2-40B4-BE49-F238E27FC236}">
                <a16:creationId xmlns:a16="http://schemas.microsoft.com/office/drawing/2014/main" id="{A3427599-B60A-428B-9FBD-4560CE4A5EF7}"/>
              </a:ext>
            </a:extLst>
          </p:cNvPr>
          <p:cNvCxnSpPr>
            <a:cxnSpLocks/>
          </p:cNvCxnSpPr>
          <p:nvPr/>
        </p:nvCxnSpPr>
        <p:spPr>
          <a:xfrm flipH="1" flipV="1">
            <a:off x="1653490" y="3583436"/>
            <a:ext cx="1159443" cy="104192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A4EF24A-90F8-4639-B1D3-B153DF329108}"/>
              </a:ext>
            </a:extLst>
          </p:cNvPr>
          <p:cNvSpPr/>
          <p:nvPr/>
        </p:nvSpPr>
        <p:spPr>
          <a:xfrm>
            <a:off x="2840686" y="4514859"/>
            <a:ext cx="3560050" cy="20297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5452413-2411-406F-9FD8-19C6379667E9}"/>
              </a:ext>
            </a:extLst>
          </p:cNvPr>
          <p:cNvSpPr txBox="1"/>
          <p:nvPr/>
        </p:nvSpPr>
        <p:spPr>
          <a:xfrm rot="2493756">
            <a:off x="943006" y="3688898"/>
            <a:ext cx="2537718" cy="830997"/>
          </a:xfrm>
          <a:prstGeom prst="rect">
            <a:avLst/>
          </a:prstGeom>
          <a:noFill/>
        </p:spPr>
        <p:txBody>
          <a:bodyPr wrap="square" rtlCol="0">
            <a:spAutoFit/>
          </a:bodyPr>
          <a:lstStyle/>
          <a:p>
            <a:pPr algn="ctr"/>
            <a:r>
              <a:rPr lang="en-US" sz="2400" dirty="0">
                <a:solidFill>
                  <a:srgbClr val="FFFF00"/>
                </a:solidFill>
              </a:rPr>
              <a:t>Babylon</a:t>
            </a:r>
          </a:p>
          <a:p>
            <a:pPr algn="ctr"/>
            <a:r>
              <a:rPr lang="en-US" sz="2400" dirty="0">
                <a:solidFill>
                  <a:srgbClr val="FFFF00"/>
                </a:solidFill>
              </a:rPr>
              <a:t>REJECT GOD</a:t>
            </a:r>
            <a:endParaRPr lang="en-US" dirty="0">
              <a:solidFill>
                <a:srgbClr val="FFFF00"/>
              </a:solidFill>
            </a:endParaRPr>
          </a:p>
        </p:txBody>
      </p:sp>
      <p:sp>
        <p:nvSpPr>
          <p:cNvPr id="40" name="Content Placeholder 2">
            <a:extLst>
              <a:ext uri="{FF2B5EF4-FFF2-40B4-BE49-F238E27FC236}">
                <a16:creationId xmlns:a16="http://schemas.microsoft.com/office/drawing/2014/main" id="{DE5760D7-3D66-49C3-9F46-D65322DDF4CF}"/>
              </a:ext>
            </a:extLst>
          </p:cNvPr>
          <p:cNvSpPr txBox="1">
            <a:spLocks/>
          </p:cNvSpPr>
          <p:nvPr/>
        </p:nvSpPr>
        <p:spPr>
          <a:xfrm>
            <a:off x="7613757" y="2619803"/>
            <a:ext cx="993701" cy="5982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n-US" dirty="0">
                <a:effectLst/>
              </a:rPr>
              <a:t>336 AD</a:t>
            </a:r>
          </a:p>
          <a:p>
            <a:endParaRPr lang="en-US" dirty="0"/>
          </a:p>
        </p:txBody>
      </p:sp>
      <p:cxnSp>
        <p:nvCxnSpPr>
          <p:cNvPr id="41" name="Straight Connector 40">
            <a:extLst>
              <a:ext uri="{FF2B5EF4-FFF2-40B4-BE49-F238E27FC236}">
                <a16:creationId xmlns:a16="http://schemas.microsoft.com/office/drawing/2014/main" id="{2FFB0B88-9FC6-47F3-982F-902BEB4DBE78}"/>
              </a:ext>
            </a:extLst>
          </p:cNvPr>
          <p:cNvCxnSpPr>
            <a:cxnSpLocks/>
          </p:cNvCxnSpPr>
          <p:nvPr/>
        </p:nvCxnSpPr>
        <p:spPr>
          <a:xfrm flipV="1">
            <a:off x="8093065" y="3044544"/>
            <a:ext cx="0" cy="564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EED8535F-1E7B-4D5B-871B-D99AC88914A5}"/>
              </a:ext>
            </a:extLst>
          </p:cNvPr>
          <p:cNvSpPr txBox="1"/>
          <p:nvPr/>
        </p:nvSpPr>
        <p:spPr>
          <a:xfrm>
            <a:off x="7633849" y="3583436"/>
            <a:ext cx="931258" cy="830997"/>
          </a:xfrm>
          <a:prstGeom prst="rect">
            <a:avLst/>
          </a:prstGeom>
          <a:noFill/>
        </p:spPr>
        <p:txBody>
          <a:bodyPr wrap="square" rtlCol="0">
            <a:spAutoFit/>
          </a:bodyPr>
          <a:lstStyle/>
          <a:p>
            <a:r>
              <a:rPr lang="en-US" sz="2400" dirty="0">
                <a:solidFill>
                  <a:srgbClr val="FFFF00"/>
                </a:solidFill>
              </a:rPr>
              <a:t>Christ</a:t>
            </a:r>
          </a:p>
          <a:p>
            <a:r>
              <a:rPr lang="en-US" sz="2400" dirty="0">
                <a:solidFill>
                  <a:srgbClr val="FFFF00"/>
                </a:solidFill>
              </a:rPr>
              <a:t>Mass</a:t>
            </a:r>
            <a:endParaRPr lang="en-US" dirty="0">
              <a:solidFill>
                <a:srgbClr val="FFFF00"/>
              </a:solidFill>
            </a:endParaRPr>
          </a:p>
        </p:txBody>
      </p:sp>
      <p:cxnSp>
        <p:nvCxnSpPr>
          <p:cNvPr id="43" name="Straight Connector 42">
            <a:extLst>
              <a:ext uri="{FF2B5EF4-FFF2-40B4-BE49-F238E27FC236}">
                <a16:creationId xmlns:a16="http://schemas.microsoft.com/office/drawing/2014/main" id="{5A29333F-CD56-4202-AD06-E6561F47D313}"/>
              </a:ext>
            </a:extLst>
          </p:cNvPr>
          <p:cNvCxnSpPr>
            <a:cxnSpLocks/>
          </p:cNvCxnSpPr>
          <p:nvPr/>
        </p:nvCxnSpPr>
        <p:spPr>
          <a:xfrm flipV="1">
            <a:off x="5109846" y="1642227"/>
            <a:ext cx="1607611" cy="1676820"/>
          </a:xfrm>
          <a:prstGeom prst="line">
            <a:avLst/>
          </a:prstGeom>
          <a:ln w="5715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89E4C66-821D-4C42-A756-1C8786BA9988}"/>
              </a:ext>
            </a:extLst>
          </p:cNvPr>
          <p:cNvCxnSpPr>
            <a:cxnSpLocks/>
          </p:cNvCxnSpPr>
          <p:nvPr/>
        </p:nvCxnSpPr>
        <p:spPr>
          <a:xfrm flipV="1">
            <a:off x="6717457" y="1588351"/>
            <a:ext cx="5438127" cy="34053"/>
          </a:xfrm>
          <a:prstGeom prst="line">
            <a:avLst/>
          </a:prstGeom>
          <a:ln w="5715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4143367-64EA-4114-B0CF-031E0139C200}"/>
              </a:ext>
            </a:extLst>
          </p:cNvPr>
          <p:cNvSpPr txBox="1"/>
          <p:nvPr/>
        </p:nvSpPr>
        <p:spPr>
          <a:xfrm>
            <a:off x="8501636" y="1172372"/>
            <a:ext cx="2537718" cy="461665"/>
          </a:xfrm>
          <a:prstGeom prst="rect">
            <a:avLst/>
          </a:prstGeom>
          <a:noFill/>
        </p:spPr>
        <p:txBody>
          <a:bodyPr wrap="square" rtlCol="0">
            <a:spAutoFit/>
          </a:bodyPr>
          <a:lstStyle/>
          <a:p>
            <a:r>
              <a:rPr lang="en-US" sz="2400" dirty="0">
                <a:solidFill>
                  <a:srgbClr val="FFFF00"/>
                </a:solidFill>
              </a:rPr>
              <a:t>Christ Followers</a:t>
            </a:r>
            <a:endParaRPr lang="en-US" dirty="0">
              <a:solidFill>
                <a:srgbClr val="FFFF00"/>
              </a:solidFill>
            </a:endParaRPr>
          </a:p>
        </p:txBody>
      </p:sp>
      <p:sp>
        <p:nvSpPr>
          <p:cNvPr id="51" name="TextBox 50">
            <a:extLst>
              <a:ext uri="{FF2B5EF4-FFF2-40B4-BE49-F238E27FC236}">
                <a16:creationId xmlns:a16="http://schemas.microsoft.com/office/drawing/2014/main" id="{DAB9AF56-D92A-4D45-838B-D74B264935FD}"/>
              </a:ext>
            </a:extLst>
          </p:cNvPr>
          <p:cNvSpPr txBox="1"/>
          <p:nvPr/>
        </p:nvSpPr>
        <p:spPr>
          <a:xfrm>
            <a:off x="8060912" y="4981041"/>
            <a:ext cx="1375608" cy="830997"/>
          </a:xfrm>
          <a:prstGeom prst="rect">
            <a:avLst/>
          </a:prstGeom>
          <a:noFill/>
        </p:spPr>
        <p:txBody>
          <a:bodyPr wrap="square" rtlCol="0">
            <a:spAutoFit/>
          </a:bodyPr>
          <a:lstStyle/>
          <a:p>
            <a:pPr algn="ctr"/>
            <a:r>
              <a:rPr lang="en-US" sz="2400" dirty="0">
                <a:solidFill>
                  <a:srgbClr val="FFFF00"/>
                </a:solidFill>
              </a:rPr>
              <a:t>Pagan </a:t>
            </a:r>
          </a:p>
          <a:p>
            <a:pPr algn="ctr"/>
            <a:r>
              <a:rPr lang="en-US" sz="2400" dirty="0">
                <a:solidFill>
                  <a:srgbClr val="FFFF00"/>
                </a:solidFill>
              </a:rPr>
              <a:t>Religion</a:t>
            </a:r>
            <a:endParaRPr lang="en-US" dirty="0">
              <a:solidFill>
                <a:srgbClr val="FFFF00"/>
              </a:solidFill>
            </a:endParaRPr>
          </a:p>
        </p:txBody>
      </p:sp>
      <p:sp>
        <p:nvSpPr>
          <p:cNvPr id="58" name="Rectangle 57">
            <a:extLst>
              <a:ext uri="{FF2B5EF4-FFF2-40B4-BE49-F238E27FC236}">
                <a16:creationId xmlns:a16="http://schemas.microsoft.com/office/drawing/2014/main" id="{D236E1F5-5082-4EA2-9E3C-DD42573F55AA}"/>
              </a:ext>
            </a:extLst>
          </p:cNvPr>
          <p:cNvSpPr/>
          <p:nvPr/>
        </p:nvSpPr>
        <p:spPr>
          <a:xfrm>
            <a:off x="9464790" y="2304150"/>
            <a:ext cx="2397238" cy="37430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5024737D-BFDF-4E06-A655-C2408009669E}"/>
              </a:ext>
            </a:extLst>
          </p:cNvPr>
          <p:cNvCxnSpPr>
            <a:cxnSpLocks/>
          </p:cNvCxnSpPr>
          <p:nvPr/>
        </p:nvCxnSpPr>
        <p:spPr>
          <a:xfrm>
            <a:off x="5109846" y="3317089"/>
            <a:ext cx="4326674" cy="95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91A39D8-002E-4DCE-9DC0-3D33CE5547AD}"/>
              </a:ext>
            </a:extLst>
          </p:cNvPr>
          <p:cNvSpPr txBox="1"/>
          <p:nvPr/>
        </p:nvSpPr>
        <p:spPr>
          <a:xfrm>
            <a:off x="3652007" y="4853277"/>
            <a:ext cx="1665456" cy="461665"/>
          </a:xfrm>
          <a:prstGeom prst="rect">
            <a:avLst/>
          </a:prstGeom>
          <a:noFill/>
        </p:spPr>
        <p:txBody>
          <a:bodyPr wrap="square" rtlCol="0">
            <a:spAutoFit/>
          </a:bodyPr>
          <a:lstStyle/>
          <a:p>
            <a:r>
              <a:rPr lang="en-US" sz="2400" dirty="0"/>
              <a:t>sun god Ra</a:t>
            </a:r>
            <a:endParaRPr lang="en-US" dirty="0"/>
          </a:p>
        </p:txBody>
      </p:sp>
      <p:sp>
        <p:nvSpPr>
          <p:cNvPr id="37" name="TextBox 36">
            <a:extLst>
              <a:ext uri="{FF2B5EF4-FFF2-40B4-BE49-F238E27FC236}">
                <a16:creationId xmlns:a16="http://schemas.microsoft.com/office/drawing/2014/main" id="{45186F17-A0EA-4378-BAF9-167DE300FC6C}"/>
              </a:ext>
            </a:extLst>
          </p:cNvPr>
          <p:cNvSpPr txBox="1"/>
          <p:nvPr/>
        </p:nvSpPr>
        <p:spPr>
          <a:xfrm>
            <a:off x="3464676" y="5191694"/>
            <a:ext cx="2199277" cy="461665"/>
          </a:xfrm>
          <a:prstGeom prst="rect">
            <a:avLst/>
          </a:prstGeom>
          <a:noFill/>
        </p:spPr>
        <p:txBody>
          <a:bodyPr wrap="square" rtlCol="0">
            <a:spAutoFit/>
          </a:bodyPr>
          <a:lstStyle/>
          <a:p>
            <a:r>
              <a:rPr lang="en-US" sz="2400" dirty="0"/>
              <a:t>Yule celebration</a:t>
            </a:r>
            <a:endParaRPr lang="en-US" dirty="0"/>
          </a:p>
        </p:txBody>
      </p:sp>
      <p:sp>
        <p:nvSpPr>
          <p:cNvPr id="39" name="TextBox 38">
            <a:extLst>
              <a:ext uri="{FF2B5EF4-FFF2-40B4-BE49-F238E27FC236}">
                <a16:creationId xmlns:a16="http://schemas.microsoft.com/office/drawing/2014/main" id="{A7FD0B59-2A13-45C5-9FC0-7E1BD66A118D}"/>
              </a:ext>
            </a:extLst>
          </p:cNvPr>
          <p:cNvSpPr txBox="1"/>
          <p:nvPr/>
        </p:nvSpPr>
        <p:spPr>
          <a:xfrm>
            <a:off x="3492429" y="5518458"/>
            <a:ext cx="2199277" cy="830997"/>
          </a:xfrm>
          <a:prstGeom prst="rect">
            <a:avLst/>
          </a:prstGeom>
          <a:noFill/>
        </p:spPr>
        <p:txBody>
          <a:bodyPr wrap="square" rtlCol="0">
            <a:spAutoFit/>
          </a:bodyPr>
          <a:lstStyle/>
          <a:p>
            <a:pPr algn="ctr"/>
            <a:r>
              <a:rPr lang="en-US" sz="2400" dirty="0"/>
              <a:t>Oden</a:t>
            </a:r>
          </a:p>
          <a:p>
            <a:pPr algn="ctr"/>
            <a:r>
              <a:rPr lang="en-US" sz="2400" dirty="0"/>
              <a:t>Saturnalia</a:t>
            </a:r>
            <a:endParaRPr lang="en-US" dirty="0"/>
          </a:p>
        </p:txBody>
      </p:sp>
      <p:sp>
        <p:nvSpPr>
          <p:cNvPr id="44" name="TextBox 43">
            <a:extLst>
              <a:ext uri="{FF2B5EF4-FFF2-40B4-BE49-F238E27FC236}">
                <a16:creationId xmlns:a16="http://schemas.microsoft.com/office/drawing/2014/main" id="{C590912C-AE9B-454B-973F-18E0957C7915}"/>
              </a:ext>
            </a:extLst>
          </p:cNvPr>
          <p:cNvSpPr txBox="1"/>
          <p:nvPr/>
        </p:nvSpPr>
        <p:spPr>
          <a:xfrm>
            <a:off x="6873370" y="6313819"/>
            <a:ext cx="5282214" cy="461665"/>
          </a:xfrm>
          <a:prstGeom prst="rect">
            <a:avLst/>
          </a:prstGeom>
          <a:noFill/>
        </p:spPr>
        <p:txBody>
          <a:bodyPr wrap="square" rtlCol="0">
            <a:spAutoFit/>
          </a:bodyPr>
          <a:lstStyle/>
          <a:p>
            <a:r>
              <a:rPr lang="en-US" sz="2400" dirty="0">
                <a:solidFill>
                  <a:srgbClr val="FFFF00"/>
                </a:solidFill>
              </a:rPr>
              <a:t>*Back then – basically Catholic Church</a:t>
            </a:r>
            <a:endParaRPr lang="en-US" dirty="0">
              <a:solidFill>
                <a:srgbClr val="FFFF00"/>
              </a:solidFill>
            </a:endParaRPr>
          </a:p>
        </p:txBody>
      </p:sp>
    </p:spTree>
    <p:extLst>
      <p:ext uri="{BB962C8B-B14F-4D97-AF65-F5344CB8AC3E}">
        <p14:creationId xmlns:p14="http://schemas.microsoft.com/office/powerpoint/2010/main" val="2251589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Organized religion motives</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96233" y="1822608"/>
            <a:ext cx="11399533" cy="3212783"/>
          </a:xfrm>
        </p:spPr>
        <p:txBody>
          <a:bodyPr>
            <a:normAutofit/>
          </a:bodyPr>
          <a:lstStyle/>
          <a:p>
            <a:r>
              <a:rPr lang="en-US" sz="2400" dirty="0">
                <a:effectLst/>
              </a:rPr>
              <a:t>Back then – Catholic Church wanted to create a State Religion </a:t>
            </a:r>
          </a:p>
          <a:p>
            <a:r>
              <a:rPr lang="en-US" sz="2400" dirty="0">
                <a:effectLst/>
              </a:rPr>
              <a:t>Organized state religions basically adopt the pagan traditions to woo them over to their state religion.</a:t>
            </a:r>
          </a:p>
          <a:p>
            <a:r>
              <a:rPr lang="en-US" sz="2400" dirty="0">
                <a:effectLst/>
              </a:rPr>
              <a:t>Change from sun god celebration/worship to the Son of God</a:t>
            </a:r>
          </a:p>
          <a:p>
            <a:pPr marL="0" indent="0">
              <a:buNone/>
            </a:pPr>
            <a:endParaRPr lang="en-US" sz="2400" dirty="0">
              <a:effectLst/>
            </a:endParaRPr>
          </a:p>
          <a:p>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3860019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1731146"/>
            <a:ext cx="11399533" cy="4953738"/>
          </a:xfrm>
        </p:spPr>
        <p:txBody>
          <a:bodyPr>
            <a:normAutofit/>
          </a:bodyPr>
          <a:lstStyle/>
          <a:p>
            <a:pPr marL="0" indent="0">
              <a:buNone/>
            </a:pPr>
            <a:r>
              <a:rPr lang="en-US" sz="3600" dirty="0">
                <a:solidFill>
                  <a:srgbClr val="FFFF00"/>
                </a:solidFill>
                <a:effectLst/>
              </a:rPr>
              <a:t>Remember: </a:t>
            </a:r>
            <a:r>
              <a:rPr lang="en-US" sz="3600" dirty="0" err="1">
                <a:effectLst/>
              </a:rPr>
              <a:t>satan’s</a:t>
            </a:r>
            <a:r>
              <a:rPr lang="en-US" sz="3600" dirty="0">
                <a:effectLst/>
              </a:rPr>
              <a:t> role is to take the glory from Christ and shift it to himself or others as long as it is taken away from Christ</a:t>
            </a:r>
          </a:p>
          <a:p>
            <a:pPr marL="0" indent="0">
              <a:buNone/>
            </a:pPr>
            <a:endParaRPr lang="en-US" sz="3600" dirty="0">
              <a:effectLst/>
            </a:endParaRPr>
          </a:p>
          <a:p>
            <a:pPr marL="0" indent="0">
              <a:buNone/>
            </a:pPr>
            <a:r>
              <a:rPr lang="en-US" sz="3600" dirty="0">
                <a:solidFill>
                  <a:srgbClr val="FFFF00"/>
                </a:solidFill>
                <a:effectLst/>
              </a:rPr>
              <a:t>2 Corinthians 11:14 </a:t>
            </a:r>
            <a:r>
              <a:rPr lang="en-US" sz="3600" dirty="0">
                <a:effectLst/>
              </a:rPr>
              <a:t>And no wonder, for even Satan disguises himself as an angel of light.</a:t>
            </a:r>
            <a:endParaRPr lang="en-US" sz="5400" dirty="0">
              <a:effectLst/>
            </a:endParaRPr>
          </a:p>
          <a:p>
            <a:endParaRPr lang="en-US" dirty="0">
              <a:effectLst/>
            </a:endParaRPr>
          </a:p>
          <a:p>
            <a:endParaRPr lang="en-US" dirty="0"/>
          </a:p>
        </p:txBody>
      </p:sp>
      <p:sp>
        <p:nvSpPr>
          <p:cNvPr id="5" name="Title 4">
            <a:extLst>
              <a:ext uri="{FF2B5EF4-FFF2-40B4-BE49-F238E27FC236}">
                <a16:creationId xmlns:a16="http://schemas.microsoft.com/office/drawing/2014/main" id="{339328F1-5FB3-4F5C-A799-70DDB1F0DB9D}"/>
              </a:ext>
            </a:extLst>
          </p:cNvPr>
          <p:cNvSpPr>
            <a:spLocks noGrp="1"/>
          </p:cNvSpPr>
          <p:nvPr>
            <p:ph type="title"/>
          </p:nvPr>
        </p:nvSpPr>
        <p:spPr/>
        <p:txBody>
          <a:bodyPr/>
          <a:lstStyle/>
          <a:p>
            <a:r>
              <a:rPr lang="en-US" dirty="0">
                <a:solidFill>
                  <a:srgbClr val="FFFF00"/>
                </a:solidFill>
              </a:rPr>
              <a:t>John 10:10</a:t>
            </a:r>
          </a:p>
        </p:txBody>
      </p:sp>
    </p:spTree>
    <p:extLst>
      <p:ext uri="{BB962C8B-B14F-4D97-AF65-F5344CB8AC3E}">
        <p14:creationId xmlns:p14="http://schemas.microsoft.com/office/powerpoint/2010/main" val="2835521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D924E-F086-4D7B-9026-CC1F2B82C9F6}"/>
              </a:ext>
            </a:extLst>
          </p:cNvPr>
          <p:cNvSpPr>
            <a:spLocks noGrp="1"/>
          </p:cNvSpPr>
          <p:nvPr>
            <p:ph type="title"/>
          </p:nvPr>
        </p:nvSpPr>
        <p:spPr>
          <a:xfrm>
            <a:off x="919119" y="-144650"/>
            <a:ext cx="10353761" cy="1326321"/>
          </a:xfrm>
        </p:spPr>
        <p:txBody>
          <a:bodyPr/>
          <a:lstStyle/>
          <a:p>
            <a:r>
              <a:rPr lang="en-US" dirty="0">
                <a:solidFill>
                  <a:srgbClr val="FFFF00"/>
                </a:solidFill>
              </a:rPr>
              <a:t>Major retailor</a:t>
            </a:r>
          </a:p>
        </p:txBody>
      </p:sp>
      <p:pic>
        <p:nvPicPr>
          <p:cNvPr id="5" name="Content Placeholder 4">
            <a:extLst>
              <a:ext uri="{FF2B5EF4-FFF2-40B4-BE49-F238E27FC236}">
                <a16:creationId xmlns:a16="http://schemas.microsoft.com/office/drawing/2014/main" id="{B59B8B1E-2E45-48D9-A87C-B0813CAF7278}"/>
              </a:ext>
            </a:extLst>
          </p:cNvPr>
          <p:cNvPicPr>
            <a:picLocks noGrp="1" noChangeAspect="1"/>
          </p:cNvPicPr>
          <p:nvPr>
            <p:ph idx="1"/>
          </p:nvPr>
        </p:nvPicPr>
        <p:blipFill>
          <a:blip r:embed="rId2"/>
          <a:stretch>
            <a:fillRect/>
          </a:stretch>
        </p:blipFill>
        <p:spPr>
          <a:xfrm>
            <a:off x="3068553" y="2815876"/>
            <a:ext cx="4948088" cy="3695700"/>
          </a:xfrm>
          <a:prstGeom prst="rect">
            <a:avLst/>
          </a:prstGeom>
        </p:spPr>
      </p:pic>
      <p:pic>
        <p:nvPicPr>
          <p:cNvPr id="4" name="Picture 3">
            <a:extLst>
              <a:ext uri="{FF2B5EF4-FFF2-40B4-BE49-F238E27FC236}">
                <a16:creationId xmlns:a16="http://schemas.microsoft.com/office/drawing/2014/main" id="{5AEEB75B-151F-42B3-AC36-1A4902E2264C}"/>
              </a:ext>
            </a:extLst>
          </p:cNvPr>
          <p:cNvPicPr>
            <a:picLocks noChangeAspect="1"/>
          </p:cNvPicPr>
          <p:nvPr/>
        </p:nvPicPr>
        <p:blipFill rotWithShape="1">
          <a:blip r:embed="rId3"/>
          <a:srcRect t="1261" b="17618"/>
          <a:stretch/>
        </p:blipFill>
        <p:spPr>
          <a:xfrm>
            <a:off x="6547876" y="1181671"/>
            <a:ext cx="5486400" cy="3268410"/>
          </a:xfrm>
          <a:prstGeom prst="rect">
            <a:avLst/>
          </a:prstGeom>
        </p:spPr>
      </p:pic>
      <p:pic>
        <p:nvPicPr>
          <p:cNvPr id="6" name="Picture 5">
            <a:extLst>
              <a:ext uri="{FF2B5EF4-FFF2-40B4-BE49-F238E27FC236}">
                <a16:creationId xmlns:a16="http://schemas.microsoft.com/office/drawing/2014/main" id="{908936A2-FFA6-468A-ACC1-6F2861EFB09D}"/>
              </a:ext>
            </a:extLst>
          </p:cNvPr>
          <p:cNvPicPr>
            <a:picLocks noChangeAspect="1"/>
          </p:cNvPicPr>
          <p:nvPr/>
        </p:nvPicPr>
        <p:blipFill>
          <a:blip r:embed="rId4"/>
          <a:stretch>
            <a:fillRect/>
          </a:stretch>
        </p:blipFill>
        <p:spPr>
          <a:xfrm>
            <a:off x="458996" y="944213"/>
            <a:ext cx="5534025" cy="3743325"/>
          </a:xfrm>
          <a:prstGeom prst="rect">
            <a:avLst/>
          </a:prstGeom>
        </p:spPr>
      </p:pic>
    </p:spTree>
    <p:extLst>
      <p:ext uri="{BB962C8B-B14F-4D97-AF65-F5344CB8AC3E}">
        <p14:creationId xmlns:p14="http://schemas.microsoft.com/office/powerpoint/2010/main" val="179953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008924" y="1766657"/>
            <a:ext cx="5318329" cy="4953738"/>
          </a:xfrm>
        </p:spPr>
        <p:txBody>
          <a:bodyPr>
            <a:normAutofit/>
          </a:bodyPr>
          <a:lstStyle/>
          <a:p>
            <a:pPr marL="0" indent="0">
              <a:buNone/>
            </a:pPr>
            <a:r>
              <a:rPr lang="en-US" sz="3600" dirty="0">
                <a:solidFill>
                  <a:srgbClr val="FFFF00"/>
                </a:solidFill>
                <a:effectLst/>
              </a:rPr>
              <a:t>Steal – </a:t>
            </a:r>
          </a:p>
          <a:p>
            <a:pPr marL="0" indent="0">
              <a:buNone/>
            </a:pPr>
            <a:r>
              <a:rPr lang="en-US" sz="3600" dirty="0">
                <a:solidFill>
                  <a:srgbClr val="FFFF00"/>
                </a:solidFill>
                <a:effectLst/>
              </a:rPr>
              <a:t>Kill –</a:t>
            </a:r>
          </a:p>
          <a:p>
            <a:pPr marL="0" indent="0">
              <a:buNone/>
            </a:pPr>
            <a:r>
              <a:rPr lang="en-US" sz="3600" dirty="0">
                <a:solidFill>
                  <a:srgbClr val="FFFF00"/>
                </a:solidFill>
                <a:effectLst/>
              </a:rPr>
              <a:t>Destroy – </a:t>
            </a:r>
            <a:endParaRPr lang="en-US" dirty="0"/>
          </a:p>
        </p:txBody>
      </p:sp>
      <p:sp>
        <p:nvSpPr>
          <p:cNvPr id="5" name="Title 4">
            <a:extLst>
              <a:ext uri="{FF2B5EF4-FFF2-40B4-BE49-F238E27FC236}">
                <a16:creationId xmlns:a16="http://schemas.microsoft.com/office/drawing/2014/main" id="{339328F1-5FB3-4F5C-A799-70DDB1F0DB9D}"/>
              </a:ext>
            </a:extLst>
          </p:cNvPr>
          <p:cNvSpPr>
            <a:spLocks noGrp="1"/>
          </p:cNvSpPr>
          <p:nvPr>
            <p:ph type="title"/>
          </p:nvPr>
        </p:nvSpPr>
        <p:spPr/>
        <p:txBody>
          <a:bodyPr/>
          <a:lstStyle/>
          <a:p>
            <a:r>
              <a:rPr lang="en-US" dirty="0">
                <a:solidFill>
                  <a:srgbClr val="FFFF00"/>
                </a:solidFill>
              </a:rPr>
              <a:t>John 10:10</a:t>
            </a:r>
          </a:p>
        </p:txBody>
      </p:sp>
      <p:sp>
        <p:nvSpPr>
          <p:cNvPr id="4" name="Content Placeholder 2">
            <a:extLst>
              <a:ext uri="{FF2B5EF4-FFF2-40B4-BE49-F238E27FC236}">
                <a16:creationId xmlns:a16="http://schemas.microsoft.com/office/drawing/2014/main" id="{1B0A7E44-4CBE-4F2D-8C87-8371FB0E2FC0}"/>
              </a:ext>
            </a:extLst>
          </p:cNvPr>
          <p:cNvSpPr txBox="1">
            <a:spLocks/>
          </p:cNvSpPr>
          <p:nvPr/>
        </p:nvSpPr>
        <p:spPr>
          <a:xfrm>
            <a:off x="4122199" y="1766657"/>
            <a:ext cx="5318329" cy="495373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Font typeface="Arial" panose="020B0604020202020204" pitchFamily="34" charset="0"/>
              <a:buNone/>
            </a:pPr>
            <a:r>
              <a:rPr lang="en-US" sz="3600" dirty="0">
                <a:solidFill>
                  <a:srgbClr val="FFFF00"/>
                </a:solidFill>
                <a:effectLst/>
              </a:rPr>
              <a:t>   </a:t>
            </a:r>
            <a:r>
              <a:rPr lang="en-US" sz="3600" dirty="0">
                <a:effectLst/>
              </a:rPr>
              <a:t>steal our finances</a:t>
            </a:r>
          </a:p>
          <a:p>
            <a:pPr marL="0" indent="0">
              <a:buFont typeface="Arial" panose="020B0604020202020204" pitchFamily="34" charset="0"/>
              <a:buNone/>
            </a:pPr>
            <a:r>
              <a:rPr lang="en-US" sz="3600" dirty="0">
                <a:effectLst/>
              </a:rPr>
              <a:t>the focus of Christ</a:t>
            </a:r>
          </a:p>
          <a:p>
            <a:pPr marL="0" indent="0">
              <a:buFont typeface="Arial" panose="020B0604020202020204" pitchFamily="34" charset="0"/>
              <a:buNone/>
            </a:pPr>
            <a:r>
              <a:rPr lang="en-US" sz="3600" dirty="0">
                <a:effectLst/>
              </a:rPr>
              <a:t>        glory of Christ</a:t>
            </a:r>
            <a:endParaRPr lang="en-US" dirty="0">
              <a:effectLst/>
            </a:endParaRPr>
          </a:p>
          <a:p>
            <a:endParaRPr lang="en-US" dirty="0"/>
          </a:p>
        </p:txBody>
      </p:sp>
    </p:spTree>
    <p:extLst>
      <p:ext uri="{BB962C8B-B14F-4D97-AF65-F5344CB8AC3E}">
        <p14:creationId xmlns:p14="http://schemas.microsoft.com/office/powerpoint/2010/main" val="310551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SANTA</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212458" y="862066"/>
            <a:ext cx="7448971" cy="5716285"/>
          </a:xfrm>
        </p:spPr>
        <p:txBody>
          <a:bodyPr>
            <a:normAutofit/>
          </a:bodyPr>
          <a:lstStyle/>
          <a:p>
            <a:endParaRPr lang="en-US" dirty="0">
              <a:effectLst/>
            </a:endParaRPr>
          </a:p>
          <a:p>
            <a:endParaRPr lang="en-US" dirty="0">
              <a:effectLst/>
            </a:endParaRPr>
          </a:p>
          <a:p>
            <a:r>
              <a:rPr lang="en-US" sz="3200" dirty="0"/>
              <a:t>If your children are grown… don’t allow this message to condemn you</a:t>
            </a:r>
          </a:p>
          <a:p>
            <a:r>
              <a:rPr lang="en-US" sz="3200" dirty="0"/>
              <a:t>Take the truth and see how to help others</a:t>
            </a:r>
          </a:p>
          <a:p>
            <a:pPr marL="0" indent="0">
              <a:buNone/>
            </a:pPr>
            <a:endParaRPr lang="en-US" sz="2400" dirty="0"/>
          </a:p>
        </p:txBody>
      </p:sp>
      <p:pic>
        <p:nvPicPr>
          <p:cNvPr id="4" name="Picture 3">
            <a:extLst>
              <a:ext uri="{FF2B5EF4-FFF2-40B4-BE49-F238E27FC236}">
                <a16:creationId xmlns:a16="http://schemas.microsoft.com/office/drawing/2014/main" id="{C676576C-34ED-456F-BAC2-087D8BAF3E34}"/>
              </a:ext>
            </a:extLst>
          </p:cNvPr>
          <p:cNvPicPr>
            <a:picLocks noChangeAspect="1"/>
          </p:cNvPicPr>
          <p:nvPr/>
        </p:nvPicPr>
        <p:blipFill>
          <a:blip r:embed="rId2"/>
          <a:stretch>
            <a:fillRect/>
          </a:stretch>
        </p:blipFill>
        <p:spPr>
          <a:xfrm>
            <a:off x="7798584" y="822162"/>
            <a:ext cx="4016217" cy="5716285"/>
          </a:xfrm>
          <a:prstGeom prst="rect">
            <a:avLst/>
          </a:prstGeom>
        </p:spPr>
      </p:pic>
    </p:spTree>
    <p:extLst>
      <p:ext uri="{BB962C8B-B14F-4D97-AF65-F5344CB8AC3E}">
        <p14:creationId xmlns:p14="http://schemas.microsoft.com/office/powerpoint/2010/main" val="276027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SANTA</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212458" y="862066"/>
            <a:ext cx="11141342" cy="5716285"/>
          </a:xfrm>
        </p:spPr>
        <p:txBody>
          <a:bodyPr>
            <a:normAutofit/>
          </a:bodyPr>
          <a:lstStyle/>
          <a:p>
            <a:endParaRPr lang="en-US" dirty="0">
              <a:effectLst/>
            </a:endParaRPr>
          </a:p>
          <a:p>
            <a:r>
              <a:rPr lang="en-US" sz="2800" dirty="0"/>
              <a:t>Legend of Santa Claus can be traced back hundreds of years to a mon St. Nicholas (somewhere around 280 AD)</a:t>
            </a:r>
          </a:p>
          <a:p>
            <a:r>
              <a:rPr lang="en-US" sz="2800" dirty="0">
                <a:effectLst/>
              </a:rPr>
              <a:t>Some say he gave away his inherited wealth and traveled the countryside helping the poor and sick</a:t>
            </a:r>
          </a:p>
          <a:p>
            <a:r>
              <a:rPr lang="en-US" sz="2800" dirty="0">
                <a:effectLst/>
              </a:rPr>
              <a:t>His original Dutch nickname was Sinter Claus</a:t>
            </a:r>
            <a:endParaRPr lang="en-US" sz="2400" dirty="0">
              <a:effectLst/>
            </a:endParaRPr>
          </a:p>
        </p:txBody>
      </p:sp>
    </p:spTree>
    <p:extLst>
      <p:ext uri="{BB962C8B-B14F-4D97-AF65-F5344CB8AC3E}">
        <p14:creationId xmlns:p14="http://schemas.microsoft.com/office/powerpoint/2010/main" val="1884890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SANTA</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212458" y="862066"/>
            <a:ext cx="7448971" cy="5716285"/>
          </a:xfrm>
        </p:spPr>
        <p:txBody>
          <a:bodyPr>
            <a:normAutofit/>
          </a:bodyPr>
          <a:lstStyle/>
          <a:p>
            <a:r>
              <a:rPr lang="en-US" sz="3200" dirty="0"/>
              <a:t>He’s omnipresent</a:t>
            </a:r>
          </a:p>
          <a:p>
            <a:r>
              <a:rPr lang="en-US" sz="3200" dirty="0"/>
              <a:t>He is everywhere….. Watching </a:t>
            </a:r>
            <a:r>
              <a:rPr lang="en-US" sz="3200" dirty="0" err="1"/>
              <a:t>you..</a:t>
            </a:r>
            <a:r>
              <a:rPr lang="en-US" sz="3200" dirty="0" err="1">
                <a:solidFill>
                  <a:srgbClr val="FFFF00"/>
                </a:solidFill>
              </a:rPr>
              <a:t>Judging</a:t>
            </a:r>
            <a:r>
              <a:rPr lang="en-US" sz="3200" dirty="0">
                <a:solidFill>
                  <a:srgbClr val="FFFF00"/>
                </a:solidFill>
              </a:rPr>
              <a:t> you… </a:t>
            </a:r>
          </a:p>
          <a:p>
            <a:r>
              <a:rPr lang="en-US" sz="3200" dirty="0">
                <a:solidFill>
                  <a:srgbClr val="FFFF00"/>
                </a:solidFill>
              </a:rPr>
              <a:t>John 12:48 </a:t>
            </a:r>
            <a:r>
              <a:rPr lang="en-US" sz="2400" dirty="0">
                <a:effectLst/>
              </a:rPr>
              <a:t>There is a judge for the one who rejects me and does not accept my words; the very words I have spoken will condemn them at the last day.</a:t>
            </a:r>
            <a:r>
              <a:rPr lang="en-US" sz="2400" dirty="0">
                <a:solidFill>
                  <a:srgbClr val="FF0000"/>
                </a:solidFill>
              </a:rPr>
              <a:t> </a:t>
            </a:r>
          </a:p>
          <a:p>
            <a:r>
              <a:rPr lang="en-US" sz="3200" dirty="0"/>
              <a:t>Enemy loves to steal the focus/glory from Christ to idols or worship of other gods</a:t>
            </a:r>
          </a:p>
          <a:p>
            <a:r>
              <a:rPr lang="en-US" sz="3200" dirty="0"/>
              <a:t>Jonah 2:8</a:t>
            </a:r>
          </a:p>
          <a:p>
            <a:pPr marL="0" indent="0">
              <a:buNone/>
            </a:pPr>
            <a:endParaRPr lang="en-US" sz="2400" dirty="0"/>
          </a:p>
        </p:txBody>
      </p:sp>
      <p:pic>
        <p:nvPicPr>
          <p:cNvPr id="4" name="Picture 3">
            <a:extLst>
              <a:ext uri="{FF2B5EF4-FFF2-40B4-BE49-F238E27FC236}">
                <a16:creationId xmlns:a16="http://schemas.microsoft.com/office/drawing/2014/main" id="{C676576C-34ED-456F-BAC2-087D8BAF3E34}"/>
              </a:ext>
            </a:extLst>
          </p:cNvPr>
          <p:cNvPicPr>
            <a:picLocks noChangeAspect="1"/>
          </p:cNvPicPr>
          <p:nvPr/>
        </p:nvPicPr>
        <p:blipFill>
          <a:blip r:embed="rId2"/>
          <a:stretch>
            <a:fillRect/>
          </a:stretch>
        </p:blipFill>
        <p:spPr>
          <a:xfrm>
            <a:off x="7798584" y="822162"/>
            <a:ext cx="4016217" cy="5716285"/>
          </a:xfrm>
          <a:prstGeom prst="rect">
            <a:avLst/>
          </a:prstGeom>
        </p:spPr>
      </p:pic>
    </p:spTree>
    <p:extLst>
      <p:ext uri="{BB962C8B-B14F-4D97-AF65-F5344CB8AC3E}">
        <p14:creationId xmlns:p14="http://schemas.microsoft.com/office/powerpoint/2010/main" val="85412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lf on the Shelf Book and Light Skin Boy Elf Doll Activity Set">
            <a:extLst>
              <a:ext uri="{FF2B5EF4-FFF2-40B4-BE49-F238E27FC236}">
                <a16:creationId xmlns:a16="http://schemas.microsoft.com/office/drawing/2014/main" id="{49BC8FD7-1957-4338-A6DE-E9630DC00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785" y="3971139"/>
            <a:ext cx="2476647" cy="247664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SANTA</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212458" y="862066"/>
            <a:ext cx="7448971" cy="5716285"/>
          </a:xfrm>
        </p:spPr>
        <p:txBody>
          <a:bodyPr>
            <a:normAutofit/>
          </a:bodyPr>
          <a:lstStyle/>
          <a:p>
            <a:endParaRPr lang="en-US" dirty="0">
              <a:effectLst/>
            </a:endParaRPr>
          </a:p>
          <a:p>
            <a:endParaRPr lang="en-US" dirty="0">
              <a:effectLst/>
            </a:endParaRPr>
          </a:p>
          <a:p>
            <a:r>
              <a:rPr lang="en-US" sz="2800" dirty="0"/>
              <a:t>IS this lying?</a:t>
            </a:r>
          </a:p>
          <a:p>
            <a:r>
              <a:rPr lang="en-US" sz="2800" dirty="0"/>
              <a:t>When is the age of a child finding out?</a:t>
            </a:r>
          </a:p>
          <a:p>
            <a:r>
              <a:rPr lang="en-US" sz="2800" dirty="0"/>
              <a:t>When is the age of accountability?</a:t>
            </a:r>
          </a:p>
          <a:p>
            <a:endParaRPr lang="en-US" sz="2800" dirty="0"/>
          </a:p>
          <a:p>
            <a:endParaRPr lang="en-US" sz="2800" dirty="0"/>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C676576C-34ED-456F-BAC2-087D8BAF3E34}"/>
              </a:ext>
            </a:extLst>
          </p:cNvPr>
          <p:cNvPicPr>
            <a:picLocks noChangeAspect="1"/>
          </p:cNvPicPr>
          <p:nvPr/>
        </p:nvPicPr>
        <p:blipFill>
          <a:blip r:embed="rId3"/>
          <a:stretch>
            <a:fillRect/>
          </a:stretch>
        </p:blipFill>
        <p:spPr>
          <a:xfrm>
            <a:off x="7798584" y="822162"/>
            <a:ext cx="4016217" cy="5716285"/>
          </a:xfrm>
          <a:prstGeom prst="rect">
            <a:avLst/>
          </a:prstGeom>
        </p:spPr>
      </p:pic>
    </p:spTree>
    <p:extLst>
      <p:ext uri="{BB962C8B-B14F-4D97-AF65-F5344CB8AC3E}">
        <p14:creationId xmlns:p14="http://schemas.microsoft.com/office/powerpoint/2010/main" val="343616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Christ</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866858" y="808800"/>
            <a:ext cx="10232022" cy="5716285"/>
          </a:xfrm>
        </p:spPr>
        <p:txBody>
          <a:bodyPr>
            <a:normAutofit/>
          </a:bodyPr>
          <a:lstStyle/>
          <a:p>
            <a:endParaRPr lang="en-US" dirty="0">
              <a:effectLst/>
            </a:endParaRPr>
          </a:p>
          <a:p>
            <a:endParaRPr lang="en-US" dirty="0">
              <a:effectLst/>
            </a:endParaRPr>
          </a:p>
          <a:p>
            <a:endParaRPr lang="en-US" sz="2800" dirty="0"/>
          </a:p>
          <a:p>
            <a:pPr marL="0" indent="0">
              <a:buNone/>
            </a:pPr>
            <a:r>
              <a:rPr lang="en-US" sz="3200" dirty="0"/>
              <a:t>Understand this is a sensitive time… what if the person that has been idolized the most during this time is found out to be untrue? Could that impact them from believing in </a:t>
            </a:r>
            <a:r>
              <a:rPr lang="en-US" sz="3200" dirty="0">
                <a:solidFill>
                  <a:srgbClr val="FFFF00"/>
                </a:solidFill>
              </a:rPr>
              <a:t>Christ</a:t>
            </a:r>
            <a:r>
              <a:rPr lang="en-US" sz="3200" dirty="0"/>
              <a:t>?</a:t>
            </a:r>
          </a:p>
          <a:p>
            <a:endParaRPr lang="en-US" sz="2800" dirty="0"/>
          </a:p>
          <a:p>
            <a:endParaRPr lang="en-US" sz="2400" dirty="0"/>
          </a:p>
          <a:p>
            <a:pPr marL="0" indent="0">
              <a:buNone/>
            </a:pPr>
            <a:endParaRPr lang="en-US" sz="2400" dirty="0"/>
          </a:p>
        </p:txBody>
      </p:sp>
    </p:spTree>
    <p:extLst>
      <p:ext uri="{BB962C8B-B14F-4D97-AF65-F5344CB8AC3E}">
        <p14:creationId xmlns:p14="http://schemas.microsoft.com/office/powerpoint/2010/main" val="22756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2E12A-CB51-497C-B516-7F194337DE90}"/>
              </a:ext>
            </a:extLst>
          </p:cNvPr>
          <p:cNvSpPr>
            <a:spLocks noGrp="1"/>
          </p:cNvSpPr>
          <p:nvPr>
            <p:ph type="title"/>
          </p:nvPr>
        </p:nvSpPr>
        <p:spPr>
          <a:xfrm>
            <a:off x="913796" y="32551"/>
            <a:ext cx="10353761" cy="1326321"/>
          </a:xfrm>
        </p:spPr>
        <p:txBody>
          <a:bodyPr/>
          <a:lstStyle/>
          <a:p>
            <a:r>
              <a:rPr lang="en-US" dirty="0">
                <a:solidFill>
                  <a:srgbClr val="FFFF00"/>
                </a:solidFill>
              </a:rPr>
              <a:t>This PowerPoint</a:t>
            </a:r>
          </a:p>
        </p:txBody>
      </p:sp>
      <p:sp>
        <p:nvSpPr>
          <p:cNvPr id="3" name="Content Placeholder 2">
            <a:extLst>
              <a:ext uri="{FF2B5EF4-FFF2-40B4-BE49-F238E27FC236}">
                <a16:creationId xmlns:a16="http://schemas.microsoft.com/office/drawing/2014/main" id="{C5B41BBB-58BB-49FA-9C94-782983F66339}"/>
              </a:ext>
            </a:extLst>
          </p:cNvPr>
          <p:cNvSpPr>
            <a:spLocks noGrp="1"/>
          </p:cNvSpPr>
          <p:nvPr>
            <p:ph idx="1"/>
          </p:nvPr>
        </p:nvSpPr>
        <p:spPr>
          <a:xfrm>
            <a:off x="913795" y="1083076"/>
            <a:ext cx="10353762" cy="5165324"/>
          </a:xfrm>
        </p:spPr>
        <p:txBody>
          <a:bodyPr>
            <a:normAutofit/>
          </a:bodyPr>
          <a:lstStyle/>
          <a:p>
            <a:pPr lvl="1"/>
            <a:r>
              <a:rPr lang="en-US" sz="2600" dirty="0"/>
              <a:t>Truth has led me to a decision….because of traditions, this has been challenging… </a:t>
            </a:r>
            <a:r>
              <a:rPr lang="en-US" sz="2600" dirty="0">
                <a:solidFill>
                  <a:srgbClr val="FFFF00"/>
                </a:solidFill>
              </a:rPr>
              <a:t>but ask yourself….</a:t>
            </a:r>
            <a:r>
              <a:rPr lang="en-US" sz="2600" dirty="0"/>
              <a:t>”Do I want the truth or want to keep my traditions”… </a:t>
            </a:r>
          </a:p>
          <a:p>
            <a:pPr lvl="1"/>
            <a:r>
              <a:rPr lang="en-US" sz="2600" dirty="0"/>
              <a:t>You may be faced with the same challenge.. Therefore what I am presenting is what I believe is the truth.. This will lead you to some decision</a:t>
            </a:r>
          </a:p>
          <a:p>
            <a:pPr lvl="1"/>
            <a:r>
              <a:rPr lang="en-US" sz="2600" dirty="0">
                <a:solidFill>
                  <a:srgbClr val="FFFF00"/>
                </a:solidFill>
              </a:rPr>
              <a:t>Romans 12:18 </a:t>
            </a:r>
            <a:r>
              <a:rPr lang="en-US" sz="2600" dirty="0">
                <a:effectLst/>
              </a:rPr>
              <a:t>If it is possible, as far as it depends on you, live at peace with everyone.</a:t>
            </a:r>
            <a:endParaRPr lang="en-US" sz="2600" dirty="0"/>
          </a:p>
        </p:txBody>
      </p:sp>
    </p:spTree>
    <p:extLst>
      <p:ext uri="{BB962C8B-B14F-4D97-AF65-F5344CB8AC3E}">
        <p14:creationId xmlns:p14="http://schemas.microsoft.com/office/powerpoint/2010/main" val="14633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46ACB-2B35-4AF6-BEB6-AA273F28E4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33032A-7BD2-478C-AF3C-E3B43112A36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2926C7F-B80F-42D6-8937-CCDFD0520BA8}"/>
              </a:ext>
            </a:extLst>
          </p:cNvPr>
          <p:cNvPicPr>
            <a:picLocks noChangeAspect="1"/>
          </p:cNvPicPr>
          <p:nvPr/>
        </p:nvPicPr>
        <p:blipFill>
          <a:blip r:embed="rId2"/>
          <a:stretch>
            <a:fillRect/>
          </a:stretch>
        </p:blipFill>
        <p:spPr>
          <a:xfrm>
            <a:off x="641776" y="477596"/>
            <a:ext cx="10908448" cy="5770804"/>
          </a:xfrm>
          <a:prstGeom prst="rect">
            <a:avLst/>
          </a:prstGeom>
        </p:spPr>
      </p:pic>
    </p:spTree>
    <p:extLst>
      <p:ext uri="{BB962C8B-B14F-4D97-AF65-F5344CB8AC3E}">
        <p14:creationId xmlns:p14="http://schemas.microsoft.com/office/powerpoint/2010/main" val="1375250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919119" y="2102679"/>
            <a:ext cx="10353761" cy="1326321"/>
          </a:xfrm>
        </p:spPr>
        <p:txBody>
          <a:bodyPr/>
          <a:lstStyle/>
          <a:p>
            <a:r>
              <a:rPr lang="en-US" dirty="0"/>
              <a:t>Jesus was actually likely born in SPRING OR FALL</a:t>
            </a:r>
          </a:p>
        </p:txBody>
      </p:sp>
    </p:spTree>
    <p:extLst>
      <p:ext uri="{BB962C8B-B14F-4D97-AF65-F5344CB8AC3E}">
        <p14:creationId xmlns:p14="http://schemas.microsoft.com/office/powerpoint/2010/main" val="175786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warnings</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968599"/>
            <a:ext cx="11399533" cy="5716285"/>
          </a:xfrm>
        </p:spPr>
        <p:txBody>
          <a:bodyPr>
            <a:normAutofit/>
          </a:bodyPr>
          <a:lstStyle/>
          <a:p>
            <a:r>
              <a:rPr lang="en-US" sz="2800" dirty="0">
                <a:solidFill>
                  <a:srgbClr val="FFFF00"/>
                </a:solidFill>
              </a:rPr>
              <a:t>Jonah 2:8</a:t>
            </a:r>
          </a:p>
          <a:p>
            <a:r>
              <a:rPr lang="en-US" sz="2800" dirty="0">
                <a:solidFill>
                  <a:srgbClr val="FFFF00"/>
                </a:solidFill>
              </a:rPr>
              <a:t>Colossians 2:8 </a:t>
            </a:r>
            <a:r>
              <a:rPr lang="en-US" sz="2800" dirty="0">
                <a:effectLst/>
              </a:rPr>
              <a:t>See to it that no one takes you captive by philosophy and empty deceit, according to human tradition, according to the elemental spirits of the world, and not according to Christ.</a:t>
            </a:r>
          </a:p>
          <a:p>
            <a:r>
              <a:rPr lang="en-US" sz="2800" dirty="0">
                <a:solidFill>
                  <a:srgbClr val="FFFF00"/>
                </a:solidFill>
                <a:effectLst/>
              </a:rPr>
              <a:t>Matthew 15:3 </a:t>
            </a:r>
            <a:r>
              <a:rPr lang="en-US" sz="2800" dirty="0">
                <a:effectLst/>
              </a:rPr>
              <a:t>Jesus replied, “And why do you break the command of God for the sake of your tradition?</a:t>
            </a:r>
          </a:p>
          <a:p>
            <a:r>
              <a:rPr lang="en-US" sz="2800" dirty="0">
                <a:solidFill>
                  <a:srgbClr val="FFFF00"/>
                </a:solidFill>
                <a:effectLst/>
              </a:rPr>
              <a:t>Ephesians 5:11 </a:t>
            </a:r>
            <a:r>
              <a:rPr lang="en-US" sz="2800" dirty="0">
                <a:effectLst/>
              </a:rPr>
              <a:t>Have nothing to do with the fruitless deeds of darkness, but rather expose them.</a:t>
            </a:r>
            <a:endParaRPr lang="en-US" sz="2800" dirty="0">
              <a:solidFill>
                <a:srgbClr val="FFFF00"/>
              </a:solidFill>
              <a:effectLst/>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113100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warnings</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968599"/>
            <a:ext cx="11399533" cy="5716285"/>
          </a:xfrm>
        </p:spPr>
        <p:txBody>
          <a:bodyPr>
            <a:normAutofit/>
          </a:bodyPr>
          <a:lstStyle/>
          <a:p>
            <a:r>
              <a:rPr lang="en-US" sz="2800" dirty="0">
                <a:solidFill>
                  <a:srgbClr val="FFFF00"/>
                </a:solidFill>
                <a:effectLst/>
              </a:rPr>
              <a:t>Titus 3:9-11 </a:t>
            </a:r>
            <a:r>
              <a:rPr lang="en-US" sz="2800" dirty="0">
                <a:effectLst/>
              </a:rPr>
              <a:t>But avoid foolish controversies, genealogies, dissensions, and quarrels about the law, for they are unprofitable and worthless. As for a person who stirs up division, after warning him once and then twice, have nothing more to do with him, knowing that such a person is warped and sinful; he is self-condemned.</a:t>
            </a:r>
          </a:p>
          <a:p>
            <a:r>
              <a:rPr lang="en-US" sz="2800" dirty="0">
                <a:solidFill>
                  <a:srgbClr val="FFFF00"/>
                </a:solidFill>
              </a:rPr>
              <a:t>Matthew 15:9 </a:t>
            </a:r>
            <a:r>
              <a:rPr lang="en-US" sz="2800" dirty="0">
                <a:effectLst/>
              </a:rPr>
              <a:t>Their worship is a farce, for they teach man-made ideas as commands from God.</a:t>
            </a:r>
            <a:endParaRPr lang="en-US" sz="2800" dirty="0">
              <a:solidFill>
                <a:srgbClr val="FFFF00"/>
              </a:solidFill>
            </a:endParaRPr>
          </a:p>
          <a:p>
            <a:r>
              <a:rPr lang="en-US" sz="2800" dirty="0">
                <a:solidFill>
                  <a:srgbClr val="FFFF00"/>
                </a:solidFill>
              </a:rPr>
              <a:t>Mark 7:9 </a:t>
            </a:r>
            <a:r>
              <a:rPr lang="en-US" sz="2800" dirty="0">
                <a:effectLst/>
              </a:rPr>
              <a:t>And he continued, “You have a fine way of setting aside the commands of God in order to observe</a:t>
            </a:r>
            <a:r>
              <a:rPr lang="en-US" sz="2800" baseline="30000" dirty="0">
                <a:effectLst/>
              </a:rPr>
              <a:t>[</a:t>
            </a:r>
            <a:r>
              <a:rPr lang="en-US" sz="2800" baseline="30000" dirty="0">
                <a:effectLst/>
                <a:hlinkClick r:id="rId2" tooltip="See footnote c"/>
              </a:rPr>
              <a:t>c</a:t>
            </a:r>
            <a:r>
              <a:rPr lang="en-US" sz="2800" baseline="30000" dirty="0">
                <a:effectLst/>
              </a:rPr>
              <a:t>]</a:t>
            </a:r>
            <a:r>
              <a:rPr lang="en-US" sz="2800" dirty="0">
                <a:effectLst/>
              </a:rPr>
              <a:t> your own traditions</a:t>
            </a:r>
            <a:endParaRPr lang="en-US" sz="2800" dirty="0">
              <a:solidFill>
                <a:srgbClr val="FFFF00"/>
              </a:solidFill>
            </a:endParaRPr>
          </a:p>
          <a:p>
            <a:pPr marL="0" indent="0">
              <a:buNone/>
            </a:pPr>
            <a:endParaRPr lang="en-US" dirty="0">
              <a:effectLst/>
            </a:endParaRPr>
          </a:p>
          <a:p>
            <a:endParaRPr lang="en-US" dirty="0"/>
          </a:p>
        </p:txBody>
      </p:sp>
    </p:spTree>
    <p:extLst>
      <p:ext uri="{BB962C8B-B14F-4D97-AF65-F5344CB8AC3E}">
        <p14:creationId xmlns:p14="http://schemas.microsoft.com/office/powerpoint/2010/main" val="3945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dirty="0">
                <a:solidFill>
                  <a:srgbClr val="FFFF00"/>
                </a:solidFill>
              </a:rPr>
              <a:t>What do I do now?</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968599"/>
            <a:ext cx="11399533" cy="5716285"/>
          </a:xfrm>
        </p:spPr>
        <p:txBody>
          <a:bodyPr>
            <a:normAutofit/>
          </a:bodyPr>
          <a:lstStyle/>
          <a:p>
            <a:r>
              <a:rPr lang="en-US" sz="2800" dirty="0">
                <a:effectLst/>
              </a:rPr>
              <a:t>Are you telling me to burn my Christmas tree?</a:t>
            </a:r>
          </a:p>
          <a:p>
            <a:r>
              <a:rPr lang="en-US" sz="2800" dirty="0">
                <a:effectLst/>
              </a:rPr>
              <a:t>DRAW close to God.. Take what has been shared and seek the Father on this.</a:t>
            </a:r>
          </a:p>
          <a:p>
            <a:r>
              <a:rPr lang="en-US" sz="2800" dirty="0">
                <a:effectLst/>
              </a:rPr>
              <a:t>Repent – I have been repenting – </a:t>
            </a:r>
            <a:r>
              <a:rPr lang="en-US" sz="2800" dirty="0">
                <a:solidFill>
                  <a:srgbClr val="FFFF00"/>
                </a:solidFill>
                <a:effectLst/>
              </a:rPr>
              <a:t>Acts 3:19</a:t>
            </a:r>
          </a:p>
          <a:p>
            <a:r>
              <a:rPr lang="en-US" sz="2800" dirty="0">
                <a:solidFill>
                  <a:srgbClr val="FFFF00"/>
                </a:solidFill>
                <a:effectLst/>
              </a:rPr>
              <a:t>James 4:17 </a:t>
            </a:r>
            <a:r>
              <a:rPr lang="en-US" sz="2800" dirty="0">
                <a:effectLst/>
              </a:rPr>
              <a:t>- If anyone, then, knows the good they ought to do and doesn’t do it, it is sin for them.</a:t>
            </a:r>
            <a:endParaRPr lang="en-US" sz="3600" dirty="0">
              <a:effectLst/>
            </a:endParaRPr>
          </a:p>
          <a:p>
            <a:pPr marL="0" indent="0">
              <a:buNone/>
            </a:pPr>
            <a:endParaRPr lang="en-US" sz="2800" dirty="0">
              <a:effectLst/>
            </a:endParaRPr>
          </a:p>
          <a:p>
            <a:endParaRPr lang="en-US" dirty="0">
              <a:effectLst/>
            </a:endParaRPr>
          </a:p>
          <a:p>
            <a:endParaRPr lang="en-US" dirty="0"/>
          </a:p>
        </p:txBody>
      </p:sp>
    </p:spTree>
    <p:extLst>
      <p:ext uri="{BB962C8B-B14F-4D97-AF65-F5344CB8AC3E}">
        <p14:creationId xmlns:p14="http://schemas.microsoft.com/office/powerpoint/2010/main" val="34222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sz="3600" dirty="0">
                <a:effectLst/>
              </a:rPr>
              <a:t>Why do we take Communion? </a:t>
            </a:r>
            <a:br>
              <a:rPr lang="en-US" sz="3600" dirty="0">
                <a:effectLst/>
              </a:rPr>
            </a:br>
            <a:r>
              <a:rPr lang="en-US" sz="3600" dirty="0">
                <a:solidFill>
                  <a:srgbClr val="FFFF00"/>
                </a:solidFill>
                <a:effectLst/>
              </a:rPr>
              <a:t>ROOT behind the FRUIT</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968599"/>
            <a:ext cx="11399533" cy="5716285"/>
          </a:xfrm>
        </p:spPr>
        <p:txBody>
          <a:bodyPr>
            <a:normAutofit/>
          </a:bodyPr>
          <a:lstStyle/>
          <a:p>
            <a:endParaRPr lang="en-US" sz="2400" dirty="0">
              <a:effectLst/>
            </a:endParaRPr>
          </a:p>
          <a:p>
            <a:r>
              <a:rPr lang="en-US" sz="2400" dirty="0">
                <a:solidFill>
                  <a:srgbClr val="FFFF00"/>
                </a:solidFill>
                <a:effectLst/>
              </a:rPr>
              <a:t>Matthew 26:26-28 </a:t>
            </a:r>
            <a:r>
              <a:rPr lang="en-US" sz="2400" dirty="0">
                <a:effectLst/>
              </a:rPr>
              <a:t>Now as they were eating, Jesus took bread, and after blessing it broke it and gave it to the disciples, and said, “Take, eat; this is my body.” And he took a cup, and when he had given thanks he gave it to them, saying, “Drink of it, all of you, for this is my blood of the covenant, which is poured out for many for the forgiveness of sins.</a:t>
            </a:r>
          </a:p>
          <a:p>
            <a:endParaRPr lang="en-US" sz="2400" dirty="0">
              <a:effectLst/>
            </a:endParaRPr>
          </a:p>
          <a:p>
            <a:r>
              <a:rPr lang="en-US" sz="2400" dirty="0">
                <a:solidFill>
                  <a:srgbClr val="FFFF00"/>
                </a:solidFill>
                <a:effectLst/>
              </a:rPr>
              <a:t>Luke 22:19-20 </a:t>
            </a:r>
            <a:r>
              <a:rPr lang="en-US" sz="2400" dirty="0">
                <a:effectLst/>
              </a:rPr>
              <a:t>And he took bread, and when he had given thanks, he broke it and gave it to them, saying, “This is my body, which is given for you. </a:t>
            </a:r>
            <a:r>
              <a:rPr lang="en-US" sz="2400" dirty="0">
                <a:solidFill>
                  <a:srgbClr val="FFFF00"/>
                </a:solidFill>
                <a:effectLst/>
              </a:rPr>
              <a:t>Do this in remembrance of me</a:t>
            </a:r>
            <a:r>
              <a:rPr lang="en-US" sz="2400" dirty="0">
                <a:effectLst/>
              </a:rPr>
              <a:t>.” And likewise the cup after they had eaten, saying, “This cup that is poured out for you is the new covenant in my blood.</a:t>
            </a:r>
            <a:endParaRPr lang="en-US" sz="2400" dirty="0"/>
          </a:p>
        </p:txBody>
      </p:sp>
    </p:spTree>
    <p:extLst>
      <p:ext uri="{BB962C8B-B14F-4D97-AF65-F5344CB8AC3E}">
        <p14:creationId xmlns:p14="http://schemas.microsoft.com/office/powerpoint/2010/main" val="3592658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B55F3-ED77-4F78-99DB-184E02CBCC67}"/>
              </a:ext>
            </a:extLst>
          </p:cNvPr>
          <p:cNvSpPr>
            <a:spLocks noGrp="1"/>
          </p:cNvSpPr>
          <p:nvPr>
            <p:ph idx="1"/>
          </p:nvPr>
        </p:nvSpPr>
        <p:spPr>
          <a:xfrm>
            <a:off x="913795" y="612559"/>
            <a:ext cx="10353762" cy="5690587"/>
          </a:xfrm>
        </p:spPr>
        <p:txBody>
          <a:bodyPr>
            <a:normAutofit/>
          </a:bodyPr>
          <a:lstStyle/>
          <a:p>
            <a:pPr marL="0" indent="0">
              <a:buNone/>
            </a:pPr>
            <a:r>
              <a:rPr lang="en-US" sz="2800" dirty="0">
                <a:solidFill>
                  <a:srgbClr val="FFFF00"/>
                </a:solidFill>
                <a:effectLst/>
              </a:rPr>
              <a:t>Proverbs 4:26 </a:t>
            </a:r>
            <a:r>
              <a:rPr lang="en-US" sz="2800" dirty="0">
                <a:effectLst/>
              </a:rPr>
              <a:t>Give careful thought to the paths for your feet and be steadfast in all your ways.</a:t>
            </a:r>
          </a:p>
          <a:p>
            <a:pPr marL="0" indent="0">
              <a:buNone/>
            </a:pPr>
            <a:endParaRPr lang="en-US" sz="2800" dirty="0">
              <a:effectLst/>
            </a:endParaRPr>
          </a:p>
          <a:p>
            <a:pPr marL="0" indent="0">
              <a:buNone/>
            </a:pPr>
            <a:r>
              <a:rPr lang="en-US" sz="2800" dirty="0">
                <a:solidFill>
                  <a:srgbClr val="FFFF00"/>
                </a:solidFill>
                <a:effectLst/>
              </a:rPr>
              <a:t>Haggai 1:7 </a:t>
            </a:r>
            <a:r>
              <a:rPr lang="en-US" sz="2800" dirty="0">
                <a:effectLst/>
              </a:rPr>
              <a:t>This is what the </a:t>
            </a:r>
            <a:r>
              <a:rPr lang="en-US" sz="2800" cap="small" dirty="0">
                <a:effectLst/>
              </a:rPr>
              <a:t>Lord</a:t>
            </a:r>
            <a:r>
              <a:rPr lang="en-US" sz="2800" dirty="0">
                <a:effectLst/>
              </a:rPr>
              <a:t> Almighty says: “Give careful thought to your ways.</a:t>
            </a:r>
          </a:p>
          <a:p>
            <a:pPr marL="0" indent="0">
              <a:buNone/>
            </a:pPr>
            <a:endParaRPr lang="en-US" sz="2800" dirty="0">
              <a:effectLst/>
            </a:endParaRPr>
          </a:p>
          <a:p>
            <a:pPr marL="0" indent="0">
              <a:buNone/>
            </a:pPr>
            <a:r>
              <a:rPr lang="en-US" sz="2800" dirty="0">
                <a:solidFill>
                  <a:srgbClr val="FFFF00"/>
                </a:solidFill>
                <a:effectLst/>
              </a:rPr>
              <a:t>2 Corinthians 13:5 </a:t>
            </a:r>
            <a:r>
              <a:rPr lang="en-US" sz="2800" dirty="0">
                <a:effectLst/>
              </a:rPr>
              <a:t>Examine yourselves to see whether you are in the faith; test yourselves. Do you not realize that Christ Jesus is in you--unless, of course, you fail the test?</a:t>
            </a:r>
          </a:p>
          <a:p>
            <a:endParaRPr lang="en-US" dirty="0"/>
          </a:p>
        </p:txBody>
      </p:sp>
    </p:spTree>
    <p:extLst>
      <p:ext uri="{BB962C8B-B14F-4D97-AF65-F5344CB8AC3E}">
        <p14:creationId xmlns:p14="http://schemas.microsoft.com/office/powerpoint/2010/main" val="4123670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4CF-CD70-42EC-98DE-A2B9C487C4D7}"/>
              </a:ext>
            </a:extLst>
          </p:cNvPr>
          <p:cNvSpPr>
            <a:spLocks noGrp="1"/>
          </p:cNvSpPr>
          <p:nvPr>
            <p:ph type="title"/>
          </p:nvPr>
        </p:nvSpPr>
        <p:spPr/>
        <p:txBody>
          <a:bodyPr/>
          <a:lstStyle/>
          <a:p>
            <a:r>
              <a:rPr lang="en-US" dirty="0">
                <a:solidFill>
                  <a:srgbClr val="FFFF00"/>
                </a:solidFill>
              </a:rPr>
              <a:t>What is it really about?</a:t>
            </a:r>
          </a:p>
        </p:txBody>
      </p:sp>
      <p:sp>
        <p:nvSpPr>
          <p:cNvPr id="3" name="Content Placeholder 2">
            <a:extLst>
              <a:ext uri="{FF2B5EF4-FFF2-40B4-BE49-F238E27FC236}">
                <a16:creationId xmlns:a16="http://schemas.microsoft.com/office/drawing/2014/main" id="{2554B90D-0E9E-4A05-921A-C372702FE934}"/>
              </a:ext>
            </a:extLst>
          </p:cNvPr>
          <p:cNvSpPr>
            <a:spLocks noGrp="1"/>
          </p:cNvSpPr>
          <p:nvPr>
            <p:ph idx="1"/>
          </p:nvPr>
        </p:nvSpPr>
        <p:spPr/>
        <p:txBody>
          <a:bodyPr>
            <a:normAutofit/>
          </a:bodyPr>
          <a:lstStyle/>
          <a:p>
            <a:r>
              <a:rPr lang="en-US" sz="2800" dirty="0"/>
              <a:t>Presents – what am I getting</a:t>
            </a:r>
          </a:p>
          <a:p>
            <a:r>
              <a:rPr lang="en-US" sz="2800" dirty="0"/>
              <a:t>Santa</a:t>
            </a:r>
          </a:p>
          <a:p>
            <a:r>
              <a:rPr lang="en-US" sz="2800" dirty="0"/>
              <a:t>Décor</a:t>
            </a:r>
          </a:p>
          <a:p>
            <a:r>
              <a:rPr lang="en-US" sz="2800" dirty="0"/>
              <a:t>Traditions</a:t>
            </a:r>
          </a:p>
          <a:p>
            <a:r>
              <a:rPr lang="en-US" sz="2800" dirty="0">
                <a:solidFill>
                  <a:srgbClr val="FFFF00"/>
                </a:solidFill>
              </a:rPr>
              <a:t>Jesus?</a:t>
            </a:r>
          </a:p>
        </p:txBody>
      </p:sp>
      <p:sp>
        <p:nvSpPr>
          <p:cNvPr id="4" name="Title 1">
            <a:extLst>
              <a:ext uri="{FF2B5EF4-FFF2-40B4-BE49-F238E27FC236}">
                <a16:creationId xmlns:a16="http://schemas.microsoft.com/office/drawing/2014/main" id="{088E5CE5-D5A3-48F3-AB2A-9D39B089A9FB}"/>
              </a:ext>
            </a:extLst>
          </p:cNvPr>
          <p:cNvSpPr txBox="1">
            <a:spLocks/>
          </p:cNvSpPr>
          <p:nvPr/>
        </p:nvSpPr>
        <p:spPr>
          <a:xfrm>
            <a:off x="913794" y="5209713"/>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dirty="0"/>
              <a:t>Make it about </a:t>
            </a:r>
            <a:r>
              <a:rPr lang="en-US" dirty="0">
                <a:solidFill>
                  <a:srgbClr val="FFFF00"/>
                </a:solidFill>
              </a:rPr>
              <a:t>Christ (</a:t>
            </a:r>
            <a:r>
              <a:rPr lang="en-US" u="sng" dirty="0">
                <a:solidFill>
                  <a:srgbClr val="FFFF00"/>
                </a:solidFill>
              </a:rPr>
              <a:t>the Word</a:t>
            </a:r>
            <a:r>
              <a:rPr lang="en-US" dirty="0">
                <a:solidFill>
                  <a:srgbClr val="FFFF00"/>
                </a:solidFill>
              </a:rPr>
              <a:t>)</a:t>
            </a:r>
            <a:r>
              <a:rPr lang="en-US" dirty="0"/>
              <a:t>! Take mass out of Christmas</a:t>
            </a:r>
          </a:p>
        </p:txBody>
      </p:sp>
    </p:spTree>
    <p:extLst>
      <p:ext uri="{BB962C8B-B14F-4D97-AF65-F5344CB8AC3E}">
        <p14:creationId xmlns:p14="http://schemas.microsoft.com/office/powerpoint/2010/main" val="189932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4CF-CD70-42EC-98DE-A2B9C487C4D7}"/>
              </a:ext>
            </a:extLst>
          </p:cNvPr>
          <p:cNvSpPr>
            <a:spLocks noGrp="1"/>
          </p:cNvSpPr>
          <p:nvPr>
            <p:ph type="title"/>
          </p:nvPr>
        </p:nvSpPr>
        <p:spPr/>
        <p:txBody>
          <a:bodyPr/>
          <a:lstStyle/>
          <a:p>
            <a:r>
              <a:rPr lang="en-US" dirty="0">
                <a:solidFill>
                  <a:srgbClr val="FFFF00"/>
                </a:solidFill>
              </a:rPr>
              <a:t>Describe the day after Christmas</a:t>
            </a:r>
          </a:p>
        </p:txBody>
      </p:sp>
      <p:sp>
        <p:nvSpPr>
          <p:cNvPr id="3" name="Content Placeholder 2">
            <a:extLst>
              <a:ext uri="{FF2B5EF4-FFF2-40B4-BE49-F238E27FC236}">
                <a16:creationId xmlns:a16="http://schemas.microsoft.com/office/drawing/2014/main" id="{2554B90D-0E9E-4A05-921A-C372702FE934}"/>
              </a:ext>
            </a:extLst>
          </p:cNvPr>
          <p:cNvSpPr>
            <a:spLocks noGrp="1"/>
          </p:cNvSpPr>
          <p:nvPr>
            <p:ph idx="1"/>
          </p:nvPr>
        </p:nvSpPr>
        <p:spPr/>
        <p:txBody>
          <a:bodyPr>
            <a:normAutofit/>
          </a:bodyPr>
          <a:lstStyle/>
          <a:p>
            <a:r>
              <a:rPr lang="en-US" sz="2800" dirty="0" err="1"/>
              <a:t>Wew</a:t>
            </a:r>
            <a:r>
              <a:rPr lang="en-US" sz="2800" dirty="0"/>
              <a:t>---I am glad that is over</a:t>
            </a:r>
          </a:p>
          <a:p>
            <a:r>
              <a:rPr lang="en-US" sz="2800" dirty="0"/>
              <a:t>Not many sales were made… not about how many lives were changed</a:t>
            </a:r>
          </a:p>
          <a:p>
            <a:r>
              <a:rPr lang="en-US" sz="2800" dirty="0"/>
              <a:t>I am </a:t>
            </a:r>
            <a:r>
              <a:rPr lang="en-US" sz="2800" dirty="0" err="1"/>
              <a:t>sooo</a:t>
            </a:r>
            <a:r>
              <a:rPr lang="en-US" sz="2800" dirty="0"/>
              <a:t> sad it is over</a:t>
            </a:r>
          </a:p>
          <a:p>
            <a:r>
              <a:rPr lang="en-US" sz="2800" dirty="0">
                <a:solidFill>
                  <a:srgbClr val="FFFF00"/>
                </a:solidFill>
              </a:rPr>
              <a:t>Is this leading us down a path that is not God?</a:t>
            </a:r>
          </a:p>
        </p:txBody>
      </p:sp>
      <p:sp>
        <p:nvSpPr>
          <p:cNvPr id="4" name="Title 1">
            <a:extLst>
              <a:ext uri="{FF2B5EF4-FFF2-40B4-BE49-F238E27FC236}">
                <a16:creationId xmlns:a16="http://schemas.microsoft.com/office/drawing/2014/main" id="{088E5CE5-D5A3-48F3-AB2A-9D39B089A9FB}"/>
              </a:ext>
            </a:extLst>
          </p:cNvPr>
          <p:cNvSpPr txBox="1">
            <a:spLocks/>
          </p:cNvSpPr>
          <p:nvPr/>
        </p:nvSpPr>
        <p:spPr>
          <a:xfrm>
            <a:off x="913794" y="5209713"/>
            <a:ext cx="10353761" cy="132632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endParaRPr lang="en-US" dirty="0"/>
          </a:p>
        </p:txBody>
      </p:sp>
    </p:spTree>
    <p:extLst>
      <p:ext uri="{BB962C8B-B14F-4D97-AF65-F5344CB8AC3E}">
        <p14:creationId xmlns:p14="http://schemas.microsoft.com/office/powerpoint/2010/main" val="280875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nodePh="1">
                                  <p:stCondLst>
                                    <p:cond delay="0"/>
                                  </p:stCondLst>
                                  <p:endCondLst>
                                    <p:cond evt="begin" delay="0">
                                      <p:tn val="19"/>
                                    </p:cond>
                                  </p:end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74CF-CD70-42EC-98DE-A2B9C487C4D7}"/>
              </a:ext>
            </a:extLst>
          </p:cNvPr>
          <p:cNvSpPr>
            <a:spLocks noGrp="1"/>
          </p:cNvSpPr>
          <p:nvPr>
            <p:ph type="title"/>
          </p:nvPr>
        </p:nvSpPr>
        <p:spPr/>
        <p:txBody>
          <a:bodyPr/>
          <a:lstStyle/>
          <a:p>
            <a:r>
              <a:rPr lang="en-US" dirty="0">
                <a:solidFill>
                  <a:srgbClr val="FFFF00"/>
                </a:solidFill>
              </a:rPr>
              <a:t>Are you going to celebrate it?</a:t>
            </a:r>
          </a:p>
        </p:txBody>
      </p:sp>
      <p:sp>
        <p:nvSpPr>
          <p:cNvPr id="3" name="Content Placeholder 2">
            <a:extLst>
              <a:ext uri="{FF2B5EF4-FFF2-40B4-BE49-F238E27FC236}">
                <a16:creationId xmlns:a16="http://schemas.microsoft.com/office/drawing/2014/main" id="{2554B90D-0E9E-4A05-921A-C372702FE934}"/>
              </a:ext>
            </a:extLst>
          </p:cNvPr>
          <p:cNvSpPr>
            <a:spLocks noGrp="1"/>
          </p:cNvSpPr>
          <p:nvPr>
            <p:ph idx="1"/>
          </p:nvPr>
        </p:nvSpPr>
        <p:spPr>
          <a:xfrm>
            <a:off x="924443" y="1652180"/>
            <a:ext cx="10353762" cy="4952805"/>
          </a:xfrm>
        </p:spPr>
        <p:txBody>
          <a:bodyPr>
            <a:normAutofit lnSpcReduction="10000"/>
          </a:bodyPr>
          <a:lstStyle/>
          <a:p>
            <a:r>
              <a:rPr lang="en-US" sz="2800" dirty="0"/>
              <a:t>Are you going to celebrate it as the world</a:t>
            </a:r>
          </a:p>
          <a:p>
            <a:r>
              <a:rPr lang="en-US" sz="2800" dirty="0"/>
              <a:t>What does that look like if I am going to celebrate it?</a:t>
            </a:r>
          </a:p>
          <a:p>
            <a:pPr lvl="1"/>
            <a:r>
              <a:rPr lang="en-US" sz="2600" dirty="0"/>
              <a:t>Guidelines</a:t>
            </a:r>
          </a:p>
          <a:p>
            <a:pPr lvl="2"/>
            <a:r>
              <a:rPr lang="en-US" sz="2400" dirty="0"/>
              <a:t>Gift giving (in your home and others)</a:t>
            </a:r>
          </a:p>
          <a:p>
            <a:pPr lvl="2"/>
            <a:r>
              <a:rPr lang="en-US" sz="2400" dirty="0"/>
              <a:t>Make sure it is inline with God’s Word</a:t>
            </a:r>
          </a:p>
          <a:p>
            <a:pPr lvl="2"/>
            <a:r>
              <a:rPr lang="en-US" sz="2400" dirty="0"/>
              <a:t>Avoid commercialization.......</a:t>
            </a:r>
          </a:p>
          <a:p>
            <a:pPr lvl="2"/>
            <a:r>
              <a:rPr lang="en-US" sz="2400" dirty="0"/>
              <a:t>Santa and other noise – eliminate- Christmas tree??</a:t>
            </a:r>
          </a:p>
          <a:p>
            <a:pPr lvl="2"/>
            <a:r>
              <a:rPr lang="en-US" sz="2400" dirty="0"/>
              <a:t>Be set free of traditions of man</a:t>
            </a:r>
          </a:p>
          <a:p>
            <a:pPr lvl="2"/>
            <a:r>
              <a:rPr lang="en-US" sz="2400" dirty="0"/>
              <a:t>Romans 14:5-12</a:t>
            </a:r>
          </a:p>
          <a:p>
            <a:pPr lvl="1"/>
            <a:r>
              <a:rPr lang="en-US" sz="2600" dirty="0">
                <a:solidFill>
                  <a:srgbClr val="FFFF00"/>
                </a:solidFill>
              </a:rPr>
              <a:t>Ever stayed in your car while your birthday party went on inside?</a:t>
            </a:r>
          </a:p>
        </p:txBody>
      </p:sp>
    </p:spTree>
    <p:extLst>
      <p:ext uri="{BB962C8B-B14F-4D97-AF65-F5344CB8AC3E}">
        <p14:creationId xmlns:p14="http://schemas.microsoft.com/office/powerpoint/2010/main" val="16697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0"/>
            <a:ext cx="10353761" cy="1326321"/>
          </a:xfrm>
        </p:spPr>
        <p:txBody>
          <a:bodyPr/>
          <a:lstStyle/>
          <a:p>
            <a:r>
              <a:rPr lang="en-US" sz="3600" dirty="0">
                <a:effectLst/>
              </a:rPr>
              <a:t>Why do we take Communion? </a:t>
            </a:r>
            <a:br>
              <a:rPr lang="en-US" sz="3600" dirty="0">
                <a:effectLst/>
              </a:rPr>
            </a:br>
            <a:r>
              <a:rPr lang="en-US" sz="3600" dirty="0">
                <a:solidFill>
                  <a:srgbClr val="FFFF00"/>
                </a:solidFill>
                <a:effectLst/>
              </a:rPr>
              <a:t>ROOT behind the FRUIT</a:t>
            </a:r>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968599"/>
            <a:ext cx="11399533" cy="5716285"/>
          </a:xfrm>
        </p:spPr>
        <p:txBody>
          <a:bodyPr>
            <a:normAutofit/>
          </a:bodyPr>
          <a:lstStyle/>
          <a:p>
            <a:endParaRPr lang="en-US" sz="2400" dirty="0">
              <a:effectLst/>
            </a:endParaRPr>
          </a:p>
          <a:p>
            <a:r>
              <a:rPr lang="en-US" sz="2400" dirty="0">
                <a:solidFill>
                  <a:srgbClr val="FFFF00"/>
                </a:solidFill>
                <a:effectLst/>
              </a:rPr>
              <a:t>Matthew 26:26-28 </a:t>
            </a:r>
            <a:r>
              <a:rPr lang="en-US" sz="2400" dirty="0">
                <a:effectLst/>
              </a:rPr>
              <a:t>Now as they were eating, Jesus took bread, and after blessing it broke it and gave it to the disciples, and said, “Take, eat; this is my body.” And he took a cup, and when he had given thanks he gave it to them, saying, “Drink of it, all of you, for this is my blood of the covenant, which is poured out for many for the forgiveness of sins.</a:t>
            </a:r>
          </a:p>
          <a:p>
            <a:endParaRPr lang="en-US" sz="2400" dirty="0">
              <a:effectLst/>
            </a:endParaRPr>
          </a:p>
          <a:p>
            <a:r>
              <a:rPr lang="en-US" sz="2400" dirty="0">
                <a:solidFill>
                  <a:srgbClr val="FFFF00"/>
                </a:solidFill>
                <a:effectLst/>
              </a:rPr>
              <a:t>Luke 22:19-20 </a:t>
            </a:r>
            <a:r>
              <a:rPr lang="en-US" sz="2400" dirty="0">
                <a:effectLst/>
              </a:rPr>
              <a:t>And he took bread, and when he had given thanks, he broke it and gave it to them, saying, “This is my body, which is given for you. </a:t>
            </a:r>
            <a:r>
              <a:rPr lang="en-US" sz="2400" dirty="0">
                <a:solidFill>
                  <a:srgbClr val="FFFF00"/>
                </a:solidFill>
                <a:effectLst/>
              </a:rPr>
              <a:t>Do this in remembrance of me</a:t>
            </a:r>
            <a:r>
              <a:rPr lang="en-US" sz="2400" dirty="0">
                <a:effectLst/>
              </a:rPr>
              <a:t>.” And likewise the cup after they had eaten, saying, “This cup that is poured out for you is the new covenant in my blood.</a:t>
            </a:r>
            <a:endParaRPr lang="en-US" sz="2400" dirty="0"/>
          </a:p>
        </p:txBody>
      </p:sp>
    </p:spTree>
    <p:extLst>
      <p:ext uri="{BB962C8B-B14F-4D97-AF65-F5344CB8AC3E}">
        <p14:creationId xmlns:p14="http://schemas.microsoft.com/office/powerpoint/2010/main" val="23451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EFC4F-886E-43CD-94A1-548EA964DDE8}"/>
              </a:ext>
            </a:extLst>
          </p:cNvPr>
          <p:cNvSpPr>
            <a:spLocks noGrp="1"/>
          </p:cNvSpPr>
          <p:nvPr>
            <p:ph type="title"/>
          </p:nvPr>
        </p:nvSpPr>
        <p:spPr>
          <a:xfrm>
            <a:off x="789508" y="-323144"/>
            <a:ext cx="10353761" cy="1326321"/>
          </a:xfrm>
        </p:spPr>
        <p:txBody>
          <a:bodyPr/>
          <a:lstStyle/>
          <a:p>
            <a:r>
              <a:rPr lang="en-US" dirty="0">
                <a:solidFill>
                  <a:srgbClr val="FFFF00"/>
                </a:solidFill>
              </a:rPr>
              <a:t>POP QUIZ</a:t>
            </a:r>
          </a:p>
        </p:txBody>
      </p:sp>
      <p:sp>
        <p:nvSpPr>
          <p:cNvPr id="3" name="Content Placeholder 2">
            <a:extLst>
              <a:ext uri="{FF2B5EF4-FFF2-40B4-BE49-F238E27FC236}">
                <a16:creationId xmlns:a16="http://schemas.microsoft.com/office/drawing/2014/main" id="{A0820A80-0296-414D-8C14-9B0F1239B1BF}"/>
              </a:ext>
            </a:extLst>
          </p:cNvPr>
          <p:cNvSpPr>
            <a:spLocks noGrp="1"/>
          </p:cNvSpPr>
          <p:nvPr>
            <p:ph idx="1"/>
          </p:nvPr>
        </p:nvSpPr>
        <p:spPr>
          <a:xfrm>
            <a:off x="674703" y="612559"/>
            <a:ext cx="10875146" cy="6245441"/>
          </a:xfrm>
        </p:spPr>
        <p:txBody>
          <a:bodyPr>
            <a:normAutofit fontScale="55000" lnSpcReduction="20000"/>
          </a:bodyPr>
          <a:lstStyle/>
          <a:p>
            <a:r>
              <a:rPr lang="en-US" sz="4400" dirty="0"/>
              <a:t>When was Christmas recognized as a holiday in America?</a:t>
            </a:r>
          </a:p>
          <a:p>
            <a:pPr lvl="1"/>
            <a:r>
              <a:rPr lang="en-US" sz="4400" dirty="0">
                <a:solidFill>
                  <a:srgbClr val="FF0000"/>
                </a:solidFill>
                <a:effectLst/>
              </a:rPr>
              <a:t>1870</a:t>
            </a:r>
            <a:r>
              <a:rPr lang="en-US" sz="4400" dirty="0">
                <a:effectLst/>
              </a:rPr>
              <a:t> - President Ulysses Grant made Christmas a federal holiday.</a:t>
            </a:r>
            <a:endParaRPr lang="en-US" sz="4400" dirty="0"/>
          </a:p>
          <a:p>
            <a:r>
              <a:rPr lang="en-US" sz="4400" dirty="0"/>
              <a:t>Christmas origin……</a:t>
            </a:r>
          </a:p>
          <a:p>
            <a:pPr lvl="1"/>
            <a:r>
              <a:rPr lang="en-US" sz="4400" dirty="0"/>
              <a:t>Some have said Christ and mas meaning more in Spanish.. More of Christ!</a:t>
            </a:r>
          </a:p>
          <a:p>
            <a:pPr lvl="1"/>
            <a:r>
              <a:rPr lang="en-US" sz="4400" dirty="0"/>
              <a:t>Keep CHRIST in Christmas….</a:t>
            </a:r>
          </a:p>
          <a:p>
            <a:pPr lvl="1"/>
            <a:endParaRPr lang="en-US" sz="4400" dirty="0"/>
          </a:p>
          <a:p>
            <a:r>
              <a:rPr lang="en-US" sz="4400" dirty="0"/>
              <a:t>CHRIST </a:t>
            </a:r>
            <a:r>
              <a:rPr lang="en-US" sz="4400" dirty="0">
                <a:solidFill>
                  <a:srgbClr val="FFFF00"/>
                </a:solidFill>
              </a:rPr>
              <a:t>mass</a:t>
            </a:r>
            <a:r>
              <a:rPr lang="en-US" sz="4400" dirty="0"/>
              <a:t> – sacrifice of Christ – what is done at mass…. Not the same has taking communion</a:t>
            </a:r>
          </a:p>
          <a:p>
            <a:r>
              <a:rPr lang="en-US" sz="4400" dirty="0">
                <a:effectLst/>
              </a:rPr>
              <a:t>The Mass contains the four essential elements of a true sacrifice: priest, victim, altar, and sacrifice.  Its Priest, Jesus Christ, uses the ministry of an earthly representative; its Victim, Jesus Christ, truly present under the appearances of bread and wine; its altar; and the Sacrifice is a mystic representation of the blood-shedding of Calvary.  Thus, the Mass is offered for four ends: adoration, atonement, thanksgiving, and petition</a:t>
            </a:r>
            <a:endParaRPr lang="en-US" sz="4400" dirty="0"/>
          </a:p>
          <a:p>
            <a:pPr lvl="1"/>
            <a:endParaRPr lang="en-US" dirty="0"/>
          </a:p>
          <a:p>
            <a:pPr lvl="1"/>
            <a:endParaRPr lang="en-US" dirty="0"/>
          </a:p>
        </p:txBody>
      </p:sp>
    </p:spTree>
    <p:extLst>
      <p:ext uri="{BB962C8B-B14F-4D97-AF65-F5344CB8AC3E}">
        <p14:creationId xmlns:p14="http://schemas.microsoft.com/office/powerpoint/2010/main" val="339794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512D9-21D4-485B-8769-FD9E590D7D71}"/>
              </a:ext>
            </a:extLst>
          </p:cNvPr>
          <p:cNvSpPr>
            <a:spLocks noGrp="1"/>
          </p:cNvSpPr>
          <p:nvPr>
            <p:ph type="title"/>
          </p:nvPr>
        </p:nvSpPr>
        <p:spPr>
          <a:xfrm>
            <a:off x="913796" y="-146111"/>
            <a:ext cx="10353761" cy="1326321"/>
          </a:xfrm>
        </p:spPr>
        <p:txBody>
          <a:bodyPr/>
          <a:lstStyle/>
          <a:p>
            <a:r>
              <a:rPr lang="en-US" dirty="0"/>
              <a:t>The year is 1670……in </a:t>
            </a:r>
            <a:r>
              <a:rPr lang="en-US" dirty="0" err="1"/>
              <a:t>boston</a:t>
            </a:r>
            <a:endParaRPr lang="en-US" dirty="0"/>
          </a:p>
        </p:txBody>
      </p:sp>
      <p:sp>
        <p:nvSpPr>
          <p:cNvPr id="3" name="Content Placeholder 2">
            <a:extLst>
              <a:ext uri="{FF2B5EF4-FFF2-40B4-BE49-F238E27FC236}">
                <a16:creationId xmlns:a16="http://schemas.microsoft.com/office/drawing/2014/main" id="{1ADAE766-C347-4F48-A239-4BD75B7955FB}"/>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4167CC5-1AAA-43A1-AE59-E0397912EF68}"/>
              </a:ext>
            </a:extLst>
          </p:cNvPr>
          <p:cNvPicPr>
            <a:picLocks noChangeAspect="1"/>
          </p:cNvPicPr>
          <p:nvPr/>
        </p:nvPicPr>
        <p:blipFill>
          <a:blip r:embed="rId2"/>
          <a:stretch>
            <a:fillRect/>
          </a:stretch>
        </p:blipFill>
        <p:spPr>
          <a:xfrm>
            <a:off x="1303261" y="719814"/>
            <a:ext cx="8968203" cy="6021507"/>
          </a:xfrm>
          <a:prstGeom prst="rect">
            <a:avLst/>
          </a:prstGeom>
        </p:spPr>
      </p:pic>
    </p:spTree>
    <p:extLst>
      <p:ext uri="{BB962C8B-B14F-4D97-AF65-F5344CB8AC3E}">
        <p14:creationId xmlns:p14="http://schemas.microsoft.com/office/powerpoint/2010/main" val="5990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357722"/>
            <a:ext cx="10353761" cy="1326321"/>
          </a:xfrm>
        </p:spPr>
        <p:txBody>
          <a:bodyPr/>
          <a:lstStyle/>
          <a:p>
            <a:r>
              <a:rPr lang="en-US" dirty="0"/>
              <a:t>The year is 1670……in </a:t>
            </a:r>
            <a:r>
              <a:rPr lang="en-US" dirty="0" err="1"/>
              <a:t>boston</a:t>
            </a:r>
            <a:endParaRPr lang="en-US" dirty="0"/>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96233" y="767918"/>
            <a:ext cx="11399533" cy="6090082"/>
          </a:xfrm>
        </p:spPr>
        <p:txBody>
          <a:bodyPr>
            <a:normAutofit fontScale="92500" lnSpcReduction="20000"/>
          </a:bodyPr>
          <a:lstStyle/>
          <a:p>
            <a:r>
              <a:rPr lang="en-US" sz="2800" dirty="0">
                <a:effectLst/>
              </a:rPr>
              <a:t>Shocking as it sounds, followers of Jesus Christ in both America and England helped </a:t>
            </a:r>
            <a:r>
              <a:rPr lang="en-US" sz="2800" dirty="0">
                <a:solidFill>
                  <a:srgbClr val="FFFF00"/>
                </a:solidFill>
                <a:effectLst/>
              </a:rPr>
              <a:t>pass laws making it illegal to observe Christmas</a:t>
            </a:r>
            <a:r>
              <a:rPr lang="en-US" sz="2800" dirty="0">
                <a:effectLst/>
              </a:rPr>
              <a:t>, believing it was an insult to God to honor a day associated with ancient paganism</a:t>
            </a:r>
          </a:p>
          <a:p>
            <a:endParaRPr lang="en-US" sz="2800" dirty="0">
              <a:effectLst/>
            </a:endParaRPr>
          </a:p>
          <a:p>
            <a:r>
              <a:rPr lang="en-US" sz="2800" dirty="0">
                <a:effectLst/>
              </a:rPr>
              <a:t>Illegal from </a:t>
            </a:r>
            <a:r>
              <a:rPr lang="en-US" sz="2800" dirty="0">
                <a:solidFill>
                  <a:srgbClr val="FFFF00"/>
                </a:solidFill>
                <a:effectLst/>
              </a:rPr>
              <a:t>1659 to 1681</a:t>
            </a:r>
          </a:p>
          <a:p>
            <a:endParaRPr lang="en-US" sz="2800" dirty="0">
              <a:effectLst/>
            </a:endParaRPr>
          </a:p>
          <a:p>
            <a:r>
              <a:rPr lang="en-US" sz="2800" dirty="0">
                <a:effectLst/>
              </a:rPr>
              <a:t>Christmas trees and decorations were considered to be unholy pagan rituals, and the Puritans also banned traditional Christmas foods such as mince pies and pudding. Puritan laws required that stores and businesses remain open all day on Christmas, and town criers walked through the streets on Christmas Eve calling out "No Christmas, no Christmas!“</a:t>
            </a:r>
          </a:p>
          <a:p>
            <a:pPr marL="0" indent="0" fontAlgn="base">
              <a:buNone/>
            </a:pPr>
            <a:br>
              <a:rPr lang="en-US" dirty="0">
                <a:effectLst/>
              </a:rPr>
            </a:br>
            <a:endParaRPr lang="en-US" dirty="0">
              <a:effectLst/>
            </a:endParaRPr>
          </a:p>
          <a:p>
            <a:endParaRPr lang="en-US" dirty="0"/>
          </a:p>
        </p:txBody>
      </p:sp>
    </p:spTree>
    <p:extLst>
      <p:ext uri="{BB962C8B-B14F-4D97-AF65-F5344CB8AC3E}">
        <p14:creationId xmlns:p14="http://schemas.microsoft.com/office/powerpoint/2010/main" val="63887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B1DF-72FE-415E-93C3-FC5846BE5817}"/>
              </a:ext>
            </a:extLst>
          </p:cNvPr>
          <p:cNvSpPr>
            <a:spLocks noGrp="1"/>
          </p:cNvSpPr>
          <p:nvPr>
            <p:ph type="title"/>
          </p:nvPr>
        </p:nvSpPr>
        <p:spPr>
          <a:xfrm>
            <a:off x="745119" y="-357722"/>
            <a:ext cx="10353761" cy="1326321"/>
          </a:xfrm>
        </p:spPr>
        <p:txBody>
          <a:bodyPr/>
          <a:lstStyle/>
          <a:p>
            <a:r>
              <a:rPr lang="en-US" dirty="0"/>
              <a:t>The year is 1670……in </a:t>
            </a:r>
            <a:r>
              <a:rPr lang="en-US" dirty="0" err="1"/>
              <a:t>boston</a:t>
            </a:r>
            <a:endParaRPr lang="en-US" dirty="0"/>
          </a:p>
        </p:txBody>
      </p:sp>
      <p:sp>
        <p:nvSpPr>
          <p:cNvPr id="3" name="Content Placeholder 2">
            <a:extLst>
              <a:ext uri="{FF2B5EF4-FFF2-40B4-BE49-F238E27FC236}">
                <a16:creationId xmlns:a16="http://schemas.microsoft.com/office/drawing/2014/main" id="{4EAB0FFE-7B23-47C0-A453-2BE74515CDD6}"/>
              </a:ext>
            </a:extLst>
          </p:cNvPr>
          <p:cNvSpPr>
            <a:spLocks noGrp="1"/>
          </p:cNvSpPr>
          <p:nvPr>
            <p:ph idx="1"/>
          </p:nvPr>
        </p:nvSpPr>
        <p:spPr>
          <a:xfrm>
            <a:off x="372256" y="1358283"/>
            <a:ext cx="11399533" cy="5326601"/>
          </a:xfrm>
        </p:spPr>
        <p:txBody>
          <a:bodyPr>
            <a:normAutofit/>
          </a:bodyPr>
          <a:lstStyle/>
          <a:p>
            <a:pPr fontAlgn="base"/>
            <a:r>
              <a:rPr lang="en-US" sz="2800" dirty="0">
                <a:effectLst/>
              </a:rPr>
              <a:t>However, the Puritan presence remained in New England and Christmas did not become a legal holiday there until </a:t>
            </a:r>
            <a:r>
              <a:rPr lang="en-US" sz="2800" dirty="0">
                <a:solidFill>
                  <a:srgbClr val="FFFF00"/>
                </a:solidFill>
                <a:effectLst/>
              </a:rPr>
              <a:t>1856</a:t>
            </a:r>
            <a:r>
              <a:rPr lang="en-US" sz="2800" dirty="0">
                <a:effectLst/>
              </a:rPr>
              <a:t>. Even then, some schools continued to hold classes on December 25 until </a:t>
            </a:r>
            <a:r>
              <a:rPr lang="en-US" sz="2800" dirty="0">
                <a:solidFill>
                  <a:srgbClr val="FFFF00"/>
                </a:solidFill>
                <a:effectLst/>
              </a:rPr>
              <a:t>1870</a:t>
            </a:r>
            <a:r>
              <a:rPr lang="en-US" sz="2800" dirty="0">
                <a:effectLst/>
              </a:rPr>
              <a:t>.</a:t>
            </a:r>
          </a:p>
          <a:p>
            <a:pPr fontAlgn="base"/>
            <a:endParaRPr lang="en-US" sz="2800" dirty="0">
              <a:effectLst/>
            </a:endParaRPr>
          </a:p>
          <a:p>
            <a:r>
              <a:rPr lang="en-US" sz="2800" dirty="0">
                <a:effectLst/>
              </a:rPr>
              <a:t>Although the change was gradual, people began to once again embrace the holiday until Christmas as we know it today complete with mistletoe, eggnog and candy canes was celebrated throughout the American colonies.</a:t>
            </a:r>
            <a:br>
              <a:rPr lang="en-US" dirty="0">
                <a:effectLst/>
              </a:rPr>
            </a:br>
            <a:endParaRPr lang="en-US" dirty="0">
              <a:effectLst/>
            </a:endParaRPr>
          </a:p>
          <a:p>
            <a:endParaRPr lang="en-US" dirty="0"/>
          </a:p>
        </p:txBody>
      </p:sp>
    </p:spTree>
    <p:extLst>
      <p:ext uri="{BB962C8B-B14F-4D97-AF65-F5344CB8AC3E}">
        <p14:creationId xmlns:p14="http://schemas.microsoft.com/office/powerpoint/2010/main" val="1323517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1349</TotalTime>
  <Words>3278</Words>
  <Application>Microsoft Office PowerPoint</Application>
  <PresentationFormat>Widescreen</PresentationFormat>
  <Paragraphs>228</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Calibri Light</vt:lpstr>
      <vt:lpstr>Droid Sans</vt:lpstr>
      <vt:lpstr>Damask</vt:lpstr>
      <vt:lpstr>Christmas</vt:lpstr>
      <vt:lpstr>Christmas</vt:lpstr>
      <vt:lpstr>OVERVIEW PLAN</vt:lpstr>
      <vt:lpstr>This PowerPoint</vt:lpstr>
      <vt:lpstr>Why do we take Communion?  ROOT behind the FRUIT</vt:lpstr>
      <vt:lpstr>POP QUIZ</vt:lpstr>
      <vt:lpstr>The year is 1670……in boston</vt:lpstr>
      <vt:lpstr>The year is 1670……in boston</vt:lpstr>
      <vt:lpstr>The year is 1670……in boston</vt:lpstr>
      <vt:lpstr>Why was it illegal at one time? Celebration of saturnalia</vt:lpstr>
      <vt:lpstr>Celebration of saturnalia (cont.)</vt:lpstr>
      <vt:lpstr>Connection between saturnalia and Christmas</vt:lpstr>
      <vt:lpstr>So what happened prior to 1870 leading to change in AMERICA?</vt:lpstr>
      <vt:lpstr>Some more History…</vt:lpstr>
      <vt:lpstr>Pagan celebrations</vt:lpstr>
      <vt:lpstr>Scandinavian</vt:lpstr>
      <vt:lpstr>Yule log</vt:lpstr>
      <vt:lpstr>Germany</vt:lpstr>
      <vt:lpstr>Rome</vt:lpstr>
      <vt:lpstr>Rome</vt:lpstr>
      <vt:lpstr>mistletoe</vt:lpstr>
      <vt:lpstr>The fir tree</vt:lpstr>
      <vt:lpstr>Christmas tree history</vt:lpstr>
      <vt:lpstr>The “fir tree” and its significance </vt:lpstr>
      <vt:lpstr>The “fir tree” and its significance </vt:lpstr>
      <vt:lpstr>Jeremiah 10:2-4</vt:lpstr>
      <vt:lpstr>Scripture</vt:lpstr>
      <vt:lpstr>WARNING</vt:lpstr>
      <vt:lpstr>Meaning of pagan</vt:lpstr>
      <vt:lpstr>Timeline</vt:lpstr>
      <vt:lpstr>Organized religion motives</vt:lpstr>
      <vt:lpstr>John 10:10</vt:lpstr>
      <vt:lpstr>Major retailor</vt:lpstr>
      <vt:lpstr>John 10:10</vt:lpstr>
      <vt:lpstr>SANTA</vt:lpstr>
      <vt:lpstr>SANTA</vt:lpstr>
      <vt:lpstr>SANTA</vt:lpstr>
      <vt:lpstr>SANTA</vt:lpstr>
      <vt:lpstr>Christ</vt:lpstr>
      <vt:lpstr>PowerPoint Presentation</vt:lpstr>
      <vt:lpstr>Jesus was actually likely born in SPRING OR FALL</vt:lpstr>
      <vt:lpstr>warnings</vt:lpstr>
      <vt:lpstr>warnings</vt:lpstr>
      <vt:lpstr>What do I do now?</vt:lpstr>
      <vt:lpstr>Why do we take Communion?  ROOT behind the FRUIT</vt:lpstr>
      <vt:lpstr>PowerPoint Presentation</vt:lpstr>
      <vt:lpstr>What is it really about?</vt:lpstr>
      <vt:lpstr>Describe the day after Christmas</vt:lpstr>
      <vt:lpstr>Are you going to celebrate 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Gilbert</dc:creator>
  <cp:lastModifiedBy>Joe Ray</cp:lastModifiedBy>
  <cp:revision>100</cp:revision>
  <dcterms:created xsi:type="dcterms:W3CDTF">2020-10-28T13:36:36Z</dcterms:created>
  <dcterms:modified xsi:type="dcterms:W3CDTF">2020-11-29T15:28:09Z</dcterms:modified>
</cp:coreProperties>
</file>